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7" r:id="rId2"/>
    <p:sldId id="259" r:id="rId3"/>
    <p:sldId id="395" r:id="rId4"/>
    <p:sldId id="396" r:id="rId5"/>
    <p:sldId id="389" r:id="rId6"/>
    <p:sldId id="388" r:id="rId7"/>
    <p:sldId id="273" r:id="rId8"/>
    <p:sldId id="274" r:id="rId9"/>
    <p:sldId id="397" r:id="rId10"/>
    <p:sldId id="398" r:id="rId11"/>
    <p:sldId id="390" r:id="rId12"/>
    <p:sldId id="391" r:id="rId13"/>
    <p:sldId id="301" r:id="rId14"/>
    <p:sldId id="385" r:id="rId15"/>
    <p:sldId id="262" r:id="rId16"/>
    <p:sldId id="263" r:id="rId17"/>
    <p:sldId id="281" r:id="rId18"/>
    <p:sldId id="394" r:id="rId19"/>
    <p:sldId id="399" r:id="rId20"/>
    <p:sldId id="400" r:id="rId21"/>
    <p:sldId id="401" r:id="rId22"/>
    <p:sldId id="268" r:id="rId23"/>
    <p:sldId id="300" r:id="rId24"/>
    <p:sldId id="269" r:id="rId25"/>
    <p:sldId id="312" r:id="rId26"/>
    <p:sldId id="402" r:id="rId27"/>
    <p:sldId id="403" r:id="rId28"/>
    <p:sldId id="404" r:id="rId29"/>
    <p:sldId id="271" r:id="rId30"/>
    <p:sldId id="265" r:id="rId31"/>
    <p:sldId id="285" r:id="rId32"/>
    <p:sldId id="405" r:id="rId33"/>
    <p:sldId id="406" r:id="rId34"/>
    <p:sldId id="392" r:id="rId35"/>
    <p:sldId id="305" r:id="rId36"/>
    <p:sldId id="275" r:id="rId37"/>
    <p:sldId id="276" r:id="rId38"/>
    <p:sldId id="393" r:id="rId39"/>
    <p:sldId id="407" r:id="rId40"/>
    <p:sldId id="277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孟虹松" initials="d" lastIdx="1" clrIdx="0">
    <p:extLst>
      <p:ext uri="{19B8F6BF-5375-455C-9EA6-DF929625EA0E}">
        <p15:presenceInfo xmlns:p15="http://schemas.microsoft.com/office/powerpoint/2012/main" userId="孟虹松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6EB8"/>
    <a:srgbClr val="2251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7" autoAdjust="0"/>
    <p:restoredTop sz="76678" autoAdjust="0"/>
  </p:normalViewPr>
  <p:slideViewPr>
    <p:cSldViewPr snapToGrid="0">
      <p:cViewPr varScale="1">
        <p:scale>
          <a:sx n="66" d="100"/>
          <a:sy n="66" d="100"/>
        </p:scale>
        <p:origin x="14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632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image" Target="../media/image29.emf"/><Relationship Id="rId4" Type="http://schemas.openxmlformats.org/officeDocument/2006/relationships/image" Target="../media/image32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image" Target="../media/image29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image" Target="../media/image4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8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779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3AF295-AFF4-4B10-8251-AE78C27BD6E9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1048780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8781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82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783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BC1A0C-9A88-4C83-A12C-AE4D517F1A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/index.php?title=%E6%95%B0%E6%8D%AE%E5%90%91%E9%87%8F&amp;action=edit&amp;redlink=1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zh.wikipedia.org/wiki/%E5%B9%B6%E8%A1%8C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大家好，首先非常高兴见到同学们积极参加我们的</a:t>
            </a:r>
            <a:r>
              <a:rPr lang="en-US" altLang="zh-CN" dirty="0"/>
              <a:t>CPC2020</a:t>
            </a:r>
            <a:r>
              <a:rPr lang="zh-CN" altLang="en-US" dirty="0"/>
              <a:t>国产</a:t>
            </a:r>
            <a:r>
              <a:rPr lang="en-US" altLang="zh-CN" dirty="0"/>
              <a:t>CPU</a:t>
            </a:r>
            <a:r>
              <a:rPr lang="zh-CN" altLang="en-US" dirty="0"/>
              <a:t>并行应用挑战赛。</a:t>
            </a:r>
            <a:endParaRPr lang="en-US" altLang="zh-CN" dirty="0"/>
          </a:p>
          <a:p>
            <a:r>
              <a:rPr lang="zh-CN" altLang="en-US" dirty="0"/>
              <a:t>先做个自我介绍，我叫谢家昱，来自国家超级计算无锡中心并行优化部， 今天很荣幸能在这里跟大家分享一些关于神威平台的知识，我今天分享的主题是：</a:t>
            </a:r>
          </a:p>
        </p:txBody>
      </p:sp>
      <p:sp>
        <p:nvSpPr>
          <p:cNvPr id="104864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72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809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323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“神威架构” ，区别于</a:t>
            </a:r>
            <a:r>
              <a:rPr lang="en-US" altLang="zh-CN" dirty="0"/>
              <a:t>x86</a:t>
            </a:r>
            <a:r>
              <a:rPr lang="zh-CN" altLang="en-US" dirty="0"/>
              <a:t>、</a:t>
            </a:r>
            <a:r>
              <a:rPr lang="en-US" altLang="zh-CN" dirty="0"/>
              <a:t>ARM</a:t>
            </a:r>
            <a:r>
              <a:rPr lang="zh-CN" altLang="en-US" dirty="0"/>
              <a:t>等等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/>
              <a:t>CPU = 4 </a:t>
            </a:r>
            <a:r>
              <a:rPr lang="zh-CN" altLang="en-US" dirty="0"/>
              <a:t>* 核组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个核组 </a:t>
            </a:r>
            <a:r>
              <a:rPr lang="en-US" altLang="zh-CN" dirty="0"/>
              <a:t>= 1 </a:t>
            </a:r>
            <a:r>
              <a:rPr lang="zh-CN" altLang="en-US" dirty="0"/>
              <a:t>* 运算控制核心（主核，内存：</a:t>
            </a:r>
            <a:r>
              <a:rPr lang="en-US" altLang="zh-CN" dirty="0"/>
              <a:t>8GB</a:t>
            </a:r>
            <a:r>
              <a:rPr lang="zh-CN" altLang="en-US" dirty="0"/>
              <a:t>） </a:t>
            </a:r>
            <a:r>
              <a:rPr lang="en-US" altLang="zh-CN" dirty="0"/>
              <a:t>+ 64 </a:t>
            </a:r>
            <a:r>
              <a:rPr lang="zh-CN" altLang="en-US" dirty="0"/>
              <a:t>* 运算核心（从核，局部存储 </a:t>
            </a:r>
            <a:r>
              <a:rPr lang="en-US" altLang="zh-CN" dirty="0"/>
              <a:t>LDM</a:t>
            </a:r>
            <a:r>
              <a:rPr lang="zh-CN" altLang="en-US" dirty="0"/>
              <a:t>：</a:t>
            </a:r>
            <a:r>
              <a:rPr lang="en-US" altLang="zh-CN" dirty="0"/>
              <a:t>64KB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/>
              <a:t>CPU = 260 </a:t>
            </a:r>
            <a:r>
              <a:rPr lang="zh-CN" altLang="en-US" dirty="0"/>
              <a:t>* 处理器核心 </a:t>
            </a:r>
            <a:r>
              <a:rPr lang="en-US" altLang="zh-CN" dirty="0"/>
              <a:t>—— </a:t>
            </a:r>
            <a:r>
              <a:rPr lang="zh-CN" altLang="en-US" dirty="0"/>
              <a:t>众核架构（</a:t>
            </a:r>
            <a:r>
              <a:rPr lang="en-US" altLang="zh-CN" dirty="0"/>
              <a:t>manycore</a:t>
            </a:r>
            <a:r>
              <a:rPr lang="zh-CN" altLang="en-US" dirty="0"/>
              <a:t>）</a:t>
            </a:r>
          </a:p>
        </p:txBody>
      </p:sp>
      <p:sp>
        <p:nvSpPr>
          <p:cNvPr id="104864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594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OpenACC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是以编译指示的方式提供半自动化并行功能的工具，其主要目的是降低众核编程的难度。 优点是易入门，对于简单的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kernel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投入的时间与产出比较高，但用好该工具比较难，使用起来不灵活， 不直接支持寄存器通信、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simd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编程、 嵌汇编，不直接支持指的是不能在源码级应用上述方法优化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kernel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，因为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swacc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编译器不支持，但是可以在中间文件里面应用上述的方法。 且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swacc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编译程序会比较慢，对一个大型应用来说，用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swacc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编译一次，大概可以玩一把王者荣耀。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DMA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通信是一个原语库， 里面包含了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dma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通信相关指令的宏函数， 而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Athread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是针对主从加速编程模型所设计的程序加速库（包括线程库和通信库）。 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Athread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dma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通信库的主要区别在于安全性和性能， 一般情况下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athread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函数与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dma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函数的性能差不多，但是如果从核函数内部多次调用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athread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函数，则函数的总体性能不如多次调用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dma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函数的函数性能。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dma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的安全性远不如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athread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 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dma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通信如果不做处理，会出现两种问题：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死循环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程序运行完了， 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dma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通信没有取到数据或没有将数据发送到主存上， 是编译器优化会对指令顺序进行调整导致的。 寄存器通信是从核多线程并行的强辅助工具， 为什么这么说呢？ 寄存器通信不能给程序的性能带来直接的提升，但是可以优化你的加速算法，比如说如果单核的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ldm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空间不够用，你可以通过寄存器通信将多核的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ldm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空间作为整体考虑， 从而设计出更好的优化算法， 或者是改变数据读写分块方法， 像数组转置这一类的。神威的硬件设计上提供了（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64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个（主核）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/32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个从核））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256bit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的向量寄存器，对于大计算量的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kernel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 可以通过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simd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来进一步优化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kernel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的性能。还有一种可能的应用是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DMA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带宽不够高，你也可以通过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simd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来进一步提升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dma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的带宽。有些核心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kernel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对性能的要求比较高，可以通过写嵌汇编或汇编的方式来进一步提升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kernel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的性能。当然了解汇编另一个好处是可以帮你分析程序出现的问题，但是这个对于优化人员的要求也比较高。</a:t>
            </a:r>
            <a:endParaRPr lang="zh-CN" altLang="en-US" dirty="0"/>
          </a:p>
        </p:txBody>
      </p:sp>
      <p:sp>
        <p:nvSpPr>
          <p:cNvPr id="104864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在考虑做众核优化之前，我们需要考虑用什么样的并行模式，神威上提供四种并行模式。</a:t>
            </a:r>
            <a:endParaRPr lang="en-US" altLang="zh-CN" dirty="0"/>
          </a:p>
          <a:p>
            <a:r>
              <a:rPr lang="zh-CN" altLang="en-US" dirty="0"/>
              <a:t>主从加速并行：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在从核进行任务计算时，主核等待。</a:t>
            </a:r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主从协同并行：主核和从核作为对等的个体进行并行计算，根据各自计算能力进行负载分配，共同完成核心段的计算。如果课题对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LDM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需求不高，在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LDM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范围内从核可以完成整个核心的计算，则该方式可以减少访存开销，并能够获得较好的并行效果。</a:t>
            </a:r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主从异步并行：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在从核进行加速计算的同时，主核完成其他计算、通信或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I/O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等操作，提高主从协作的并行效率</a:t>
            </a:r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主从动态并行：主核负责任务分配，从核负责取得新计算任务、完成计算、写回计算结果，该方法适合从核计算任务的计算时间不固定情况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start_routine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fpc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：函数指针；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void * 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arg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：函数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的参数起始地址。</a:t>
            </a:r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是单线程绑定</a:t>
            </a:r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Spawn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是多线程绑定， 一般是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64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线程</a:t>
            </a:r>
            <a:endParaRPr lang="zh-CN" altLang="en-US" dirty="0"/>
          </a:p>
        </p:txBody>
      </p:sp>
      <p:sp>
        <p:nvSpPr>
          <p:cNvPr id="1048610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 err="1"/>
              <a:t>Openacc</a:t>
            </a:r>
            <a:r>
              <a:rPr lang="en-US" altLang="zh-CN" dirty="0"/>
              <a:t> </a:t>
            </a:r>
            <a:r>
              <a:rPr lang="zh-CN" altLang="en-US" dirty="0"/>
              <a:t>在实际的优化中使用的频率不高， </a:t>
            </a:r>
            <a:r>
              <a:rPr lang="en-US" altLang="zh-CN" dirty="0" err="1"/>
              <a:t>athread</a:t>
            </a:r>
            <a:r>
              <a:rPr lang="zh-CN" altLang="en-US" dirty="0"/>
              <a:t>和</a:t>
            </a:r>
            <a:r>
              <a:rPr lang="en-US" altLang="zh-CN" dirty="0" err="1"/>
              <a:t>dma</a:t>
            </a:r>
            <a:r>
              <a:rPr lang="zh-CN" altLang="en-US" dirty="0"/>
              <a:t>通信的原理差不多， 所以）这里我们主要介绍</a:t>
            </a:r>
            <a:r>
              <a:rPr lang="en-US" altLang="zh-CN" dirty="0" err="1"/>
              <a:t>dma</a:t>
            </a:r>
            <a:r>
              <a:rPr lang="zh-CN" altLang="en-US" dirty="0"/>
              <a:t>通信。在正式做众核加速之前，我们需要弄清楚从核怎么存取数据， 是自行车驮， 还是用大卡车拉。 神威从核提供两种存取数据的方法</a:t>
            </a:r>
            <a:r>
              <a:rPr lang="zh-CN" altLang="en-US" dirty="0">
                <a:sym typeface="Wingdings" panose="05000000000000000000" pitchFamily="2" charset="2"/>
              </a:rPr>
              <a:t>：</a:t>
            </a:r>
            <a:r>
              <a:rPr lang="zh-CN" altLang="en-US" dirty="0"/>
              <a:t> </a:t>
            </a:r>
            <a:r>
              <a:rPr lang="en-US" altLang="zh-CN" dirty="0"/>
              <a:t>1. </a:t>
            </a:r>
            <a:r>
              <a:rPr lang="zh-CN" altLang="en-US" dirty="0"/>
              <a:t>（自行车运输）</a:t>
            </a:r>
            <a:r>
              <a:rPr lang="en-US" altLang="zh-CN" dirty="0" err="1"/>
              <a:t>gld</a:t>
            </a:r>
            <a:r>
              <a:rPr lang="en-US" altLang="zh-CN" dirty="0"/>
              <a:t>/</a:t>
            </a:r>
            <a:r>
              <a:rPr lang="en-US" altLang="zh-CN" dirty="0" err="1"/>
              <a:t>gst</a:t>
            </a:r>
            <a:r>
              <a:rPr lang="zh-CN" altLang="en-US" dirty="0"/>
              <a:t>（</a:t>
            </a:r>
            <a:r>
              <a:rPr lang="en-US" altLang="zh-CN" dirty="0"/>
              <a:t>Global Load/Global Store</a:t>
            </a:r>
            <a:r>
              <a:rPr lang="zh-CN" altLang="en-US" dirty="0"/>
              <a:t>）直接访问主存， 一次最多运输</a:t>
            </a:r>
            <a:r>
              <a:rPr lang="en-US" altLang="zh-CN" dirty="0"/>
              <a:t>32</a:t>
            </a:r>
            <a:r>
              <a:rPr lang="zh-CN" altLang="en-US" dirty="0"/>
              <a:t>个字节，延迟接近</a:t>
            </a:r>
            <a:r>
              <a:rPr lang="en-US" altLang="zh-CN" dirty="0"/>
              <a:t>300cycles(278cycles)</a:t>
            </a:r>
            <a:r>
              <a:rPr lang="zh-CN" altLang="en-US" dirty="0"/>
              <a:t>，如果是</a:t>
            </a:r>
            <a:r>
              <a:rPr lang="en-US" altLang="zh-CN" dirty="0"/>
              <a:t>64</a:t>
            </a:r>
            <a:r>
              <a:rPr lang="zh-CN" altLang="en-US" dirty="0"/>
              <a:t>个核同时存取数据，延迟可能更高。</a:t>
            </a:r>
            <a:r>
              <a:rPr lang="en-US" altLang="zh-CN" dirty="0"/>
              <a:t>2. </a:t>
            </a:r>
            <a:r>
              <a:rPr lang="zh-CN" altLang="en-US" dirty="0"/>
              <a:t>（大卡车运输）</a:t>
            </a:r>
            <a:r>
              <a:rPr lang="en-US" altLang="zh-CN" dirty="0" err="1"/>
              <a:t>dma</a:t>
            </a:r>
            <a:r>
              <a:rPr lang="zh-CN" altLang="en-US" dirty="0"/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 Memory Access</a:t>
            </a:r>
            <a:r>
              <a:rPr lang="zh-CN" altLang="en-US" dirty="0"/>
              <a:t>）通信批量访主存， 理论上传输量不超过从核</a:t>
            </a:r>
            <a:r>
              <a:rPr lang="en-US" altLang="zh-CN" dirty="0" err="1"/>
              <a:t>ldm</a:t>
            </a:r>
            <a:r>
              <a:rPr lang="zh-CN" altLang="en-US" dirty="0"/>
              <a:t>的大小， 为了获得更好的性能，起始地址和传输量最好是</a:t>
            </a:r>
            <a:r>
              <a:rPr lang="en-US" altLang="zh-CN" dirty="0"/>
              <a:t>128</a:t>
            </a:r>
            <a:r>
              <a:rPr lang="zh-CN" altLang="en-US" dirty="0"/>
              <a:t>字节对齐。延迟大约几十</a:t>
            </a:r>
            <a:r>
              <a:rPr lang="en-US" altLang="zh-CN" dirty="0"/>
              <a:t>cycles(30</a:t>
            </a:r>
            <a:r>
              <a:rPr lang="zh-CN" altLang="en-US" dirty="0"/>
              <a:t>左右</a:t>
            </a:r>
            <a:r>
              <a:rPr lang="en-US" altLang="zh-CN" dirty="0"/>
              <a:t>)</a:t>
            </a:r>
            <a:r>
              <a:rPr lang="zh-CN" altLang="en-US" dirty="0"/>
              <a:t>。确定好了存取数据方式，下一步要考虑的是如何将数据地址、数据长度等信息知会从核， 为了进一步减少访存开销，会先设计一个参数结构体，打包离散的变量， 统一通过结构体传输给从核， 传输方法是先</a:t>
            </a:r>
            <a:r>
              <a:rPr lang="en-US" altLang="zh-CN" dirty="0"/>
              <a:t>extern</a:t>
            </a:r>
            <a:r>
              <a:rPr lang="zh-CN" altLang="en-US" dirty="0"/>
              <a:t>或通过函数参数的方式将结构体的地址知会从核，然后再通过</a:t>
            </a:r>
            <a:r>
              <a:rPr lang="en-US" altLang="zh-CN" dirty="0" err="1"/>
              <a:t>dma</a:t>
            </a:r>
            <a:r>
              <a:rPr lang="zh-CN" altLang="en-US" dirty="0"/>
              <a:t>批量传输将结构体数据取到从核</a:t>
            </a:r>
            <a:r>
              <a:rPr lang="en-US" altLang="zh-CN" dirty="0" err="1"/>
              <a:t>ldm</a:t>
            </a:r>
            <a:r>
              <a:rPr lang="zh-CN" altLang="en-US" dirty="0"/>
              <a:t>空间里。</a:t>
            </a:r>
          </a:p>
        </p:txBody>
      </p:sp>
      <p:sp>
        <p:nvSpPr>
          <p:cNvPr id="1048610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为了进一步了解</a:t>
            </a:r>
            <a:r>
              <a:rPr lang="en-US" altLang="zh-CN" dirty="0" err="1"/>
              <a:t>dma</a:t>
            </a:r>
            <a:r>
              <a:rPr lang="zh-CN" altLang="en-US" dirty="0"/>
              <a:t>通信，先熟悉一下</a:t>
            </a:r>
            <a:r>
              <a:rPr lang="en-US" altLang="zh-CN" dirty="0" err="1"/>
              <a:t>dma</a:t>
            </a:r>
            <a:r>
              <a:rPr lang="zh-CN" altLang="en-US" dirty="0"/>
              <a:t>通信的指令， </a:t>
            </a:r>
            <a:r>
              <a:rPr lang="en-US" altLang="zh-CN" dirty="0" err="1"/>
              <a:t>dma</a:t>
            </a:r>
            <a:r>
              <a:rPr lang="zh-CN" altLang="en-US" dirty="0"/>
              <a:t>指令有三个寄存器，</a:t>
            </a:r>
            <a:r>
              <a:rPr lang="en-US" altLang="zh-CN" dirty="0" err="1"/>
              <a:t>Va</a:t>
            </a:r>
            <a:r>
              <a:rPr lang="zh-CN" altLang="en-US" dirty="0"/>
              <a:t>是</a:t>
            </a:r>
            <a:r>
              <a:rPr lang="en-US" altLang="zh-CN" dirty="0" err="1"/>
              <a:t>dma</a:t>
            </a:r>
            <a:r>
              <a:rPr lang="zh-CN" altLang="en-US" dirty="0"/>
              <a:t>描述符， </a:t>
            </a:r>
            <a:r>
              <a:rPr lang="en-US" altLang="zh-CN" dirty="0" err="1"/>
              <a:t>Rb</a:t>
            </a:r>
            <a:r>
              <a:rPr lang="zh-CN" altLang="en-US" dirty="0"/>
              <a:t>是主存地址， </a:t>
            </a:r>
            <a:r>
              <a:rPr lang="en-US" altLang="zh-CN" dirty="0" err="1"/>
              <a:t>Rc</a:t>
            </a:r>
            <a:r>
              <a:rPr lang="zh-CN" altLang="en-US" dirty="0"/>
              <a:t>是局存地址， 从图上我们可以看到主存地址是</a:t>
            </a:r>
            <a:r>
              <a:rPr lang="en-US" altLang="zh-CN" dirty="0"/>
              <a:t>40</a:t>
            </a:r>
            <a:r>
              <a:rPr lang="zh-CN" altLang="en-US" dirty="0"/>
              <a:t>位有效， 局存地址是</a:t>
            </a:r>
            <a:r>
              <a:rPr lang="en-US" altLang="zh-CN" dirty="0"/>
              <a:t>16</a:t>
            </a:r>
            <a:r>
              <a:rPr lang="zh-CN" altLang="en-US" dirty="0"/>
              <a:t>位有效。如果地址超出了有效位，就会报地址越界错误。 下面我们主要介绍</a:t>
            </a:r>
            <a:r>
              <a:rPr lang="en-US" altLang="zh-CN" dirty="0" err="1"/>
              <a:t>dma</a:t>
            </a:r>
            <a:r>
              <a:rPr lang="zh-CN" altLang="en-US" dirty="0"/>
              <a:t>描述符， </a:t>
            </a:r>
            <a:r>
              <a:rPr lang="en-US" altLang="zh-CN" dirty="0" err="1"/>
              <a:t>dma</a:t>
            </a:r>
            <a:r>
              <a:rPr lang="zh-CN" altLang="en-US" dirty="0"/>
              <a:t>描述符占据低</a:t>
            </a:r>
            <a:r>
              <a:rPr lang="en-US" altLang="zh-CN" dirty="0"/>
              <a:t>128</a:t>
            </a:r>
            <a:r>
              <a:rPr lang="zh-CN" altLang="en-US" dirty="0"/>
              <a:t>位， </a:t>
            </a:r>
            <a:endParaRPr lang="en-US" altLang="zh-CN" dirty="0"/>
          </a:p>
          <a:p>
            <a:r>
              <a:rPr lang="zh-CN" altLang="en-US" dirty="0"/>
              <a:t>其中</a:t>
            </a:r>
            <a:r>
              <a:rPr lang="en-US" altLang="zh-CN" dirty="0"/>
              <a:t>60-63</a:t>
            </a:r>
            <a:r>
              <a:rPr lang="zh-CN" altLang="en-US" dirty="0"/>
              <a:t>位设置</a:t>
            </a:r>
            <a:r>
              <a:rPr lang="en-US" altLang="zh-CN" dirty="0" err="1"/>
              <a:t>dma</a:t>
            </a:r>
            <a:r>
              <a:rPr lang="zh-CN" altLang="en-US" dirty="0"/>
              <a:t>通信的模式， </a:t>
            </a:r>
            <a:r>
              <a:rPr lang="en-US" altLang="zh-CN" dirty="0" err="1"/>
              <a:t>dma</a:t>
            </a:r>
            <a:r>
              <a:rPr lang="zh-CN" altLang="en-US" dirty="0"/>
              <a:t>通信模式主要有单从核模式、广播模式、行模式、广播行模式、行集合模式。</a:t>
            </a:r>
            <a:endParaRPr lang="en-US" altLang="zh-CN" dirty="0"/>
          </a:p>
          <a:p>
            <a:r>
              <a:rPr lang="zh-CN" altLang="en-US" dirty="0"/>
              <a:t>单从核模式： 单个从核</a:t>
            </a:r>
            <a:r>
              <a:rPr lang="en-US" altLang="zh-CN" dirty="0"/>
              <a:t>LDM</a:t>
            </a:r>
            <a:r>
              <a:rPr lang="zh-CN" altLang="en-US" dirty="0"/>
              <a:t>与主存， 方向：双向， 主存访问方式：连续、</a:t>
            </a:r>
            <a:r>
              <a:rPr lang="en-US" altLang="zh-CN" dirty="0"/>
              <a:t>4B</a:t>
            </a:r>
            <a:r>
              <a:rPr lang="zh-CN" altLang="en-US" dirty="0"/>
              <a:t>为单位的跨步， 无掩码</a:t>
            </a:r>
            <a:endParaRPr lang="en-US" altLang="zh-CN" dirty="0"/>
          </a:p>
          <a:p>
            <a:r>
              <a:rPr lang="zh-CN" altLang="en-US" dirty="0"/>
              <a:t>广播模式： 主存向阵列中的多个从核广播数据， 主存</a:t>
            </a:r>
            <a:r>
              <a:rPr lang="en-US" altLang="zh-CN" dirty="0"/>
              <a:t>-&gt; LDM </a:t>
            </a:r>
            <a:r>
              <a:rPr lang="zh-CN" altLang="en-US" dirty="0"/>
              <a:t>， 连续、</a:t>
            </a:r>
            <a:r>
              <a:rPr lang="en-US" altLang="zh-CN" dirty="0"/>
              <a:t>4B</a:t>
            </a:r>
            <a:r>
              <a:rPr lang="zh-CN" altLang="en-US" dirty="0"/>
              <a:t>为单位的跨步， </a:t>
            </a:r>
            <a:r>
              <a:rPr lang="en-US" altLang="zh-CN" dirty="0"/>
              <a:t>8</a:t>
            </a:r>
            <a:r>
              <a:rPr lang="zh-CN" altLang="en-US" dirty="0"/>
              <a:t>位掩码， </a:t>
            </a:r>
            <a:r>
              <a:rPr lang="en-US" altLang="zh-CN" dirty="0"/>
              <a:t>1</a:t>
            </a:r>
            <a:r>
              <a:rPr lang="zh-CN" altLang="en-US" dirty="0"/>
              <a:t>表示对应行参加传输。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行模式 ：一行</a:t>
            </a:r>
            <a:r>
              <a:rPr lang="en-US" altLang="zh-CN" dirty="0"/>
              <a:t>LDM</a:t>
            </a:r>
            <a:r>
              <a:rPr lang="zh-CN" altLang="en-US" dirty="0"/>
              <a:t>与主存， 双向，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主存访问方式： 连续， 跨步为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128B; 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参加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的数据以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16B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为单位在一行的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个从核局存中循环分布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广播行模式：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主存向多行进行广播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 主存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-&gt;LDM 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连续， 跨步为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128B;  8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位掩码，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’1’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表示对应行从核参加传输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参加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的数据以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16B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为单位，在一行的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个从核局存中循环分布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行集合模式：一行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与主存， 双向，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连续；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4B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为单位的跨步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参加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的数据以可变大小的块的方式，在阵列的一行的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个从核局存中循环分布。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</a:t>
            </a:r>
            <a:r>
              <a:rPr lang="en-US" altLang="zh-CN" dirty="0"/>
              <a:t>56-59</a:t>
            </a:r>
            <a:r>
              <a:rPr lang="zh-CN" altLang="en-US" dirty="0"/>
              <a:t>位设置</a:t>
            </a:r>
            <a:r>
              <a:rPr lang="en-US" altLang="zh-CN" dirty="0" err="1"/>
              <a:t>dma</a:t>
            </a:r>
            <a:r>
              <a:rPr lang="zh-CN" altLang="en-US" dirty="0"/>
              <a:t>操作符， </a:t>
            </a:r>
            <a:r>
              <a:rPr lang="en-US" altLang="zh-CN" dirty="0" err="1"/>
              <a:t>dma</a:t>
            </a:r>
            <a:r>
              <a:rPr lang="zh-CN" altLang="en-US" dirty="0"/>
              <a:t>操作符主要有</a:t>
            </a:r>
            <a:r>
              <a:rPr lang="en-US" altLang="zh-CN" dirty="0"/>
              <a:t>put/get (</a:t>
            </a:r>
            <a:r>
              <a:rPr lang="zh-CN" altLang="en-US" dirty="0"/>
              <a:t>逻辑地址</a:t>
            </a:r>
            <a:r>
              <a:rPr lang="en-US" altLang="zh-CN" dirty="0"/>
              <a:t>)  </a:t>
            </a:r>
            <a:r>
              <a:rPr lang="en-US" altLang="zh-CN" dirty="0" err="1"/>
              <a:t>put_p</a:t>
            </a:r>
            <a:r>
              <a:rPr lang="en-US" altLang="zh-CN" dirty="0"/>
              <a:t>/</a:t>
            </a:r>
            <a:r>
              <a:rPr lang="en-US" altLang="zh-CN" dirty="0" err="1"/>
              <a:t>get_p</a:t>
            </a:r>
            <a:r>
              <a:rPr lang="en-US" altLang="zh-CN" dirty="0"/>
              <a:t>(</a:t>
            </a:r>
            <a:r>
              <a:rPr lang="zh-CN" altLang="en-US" dirty="0"/>
              <a:t>物理地址</a:t>
            </a:r>
            <a:r>
              <a:rPr lang="en-US" altLang="zh-CN" dirty="0"/>
              <a:t>) barrier: </a:t>
            </a:r>
            <a:r>
              <a:rPr lang="zh-CN" altLang="en-US" dirty="0"/>
              <a:t>同步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/>
              <a:t>64-79</a:t>
            </a:r>
            <a:r>
              <a:rPr lang="zh-CN" altLang="en-US" dirty="0"/>
              <a:t>设置回答字地址，</a:t>
            </a:r>
            <a:endParaRPr lang="en-US" altLang="zh-CN" dirty="0"/>
          </a:p>
          <a:p>
            <a:r>
              <a:rPr lang="zh-CN" altLang="en-US" dirty="0"/>
              <a:t>回答字地址是发起</a:t>
            </a:r>
            <a:r>
              <a:rPr lang="en-US" altLang="zh-CN" dirty="0" err="1"/>
              <a:t>dma</a:t>
            </a:r>
            <a:r>
              <a:rPr lang="zh-CN" altLang="en-US" dirty="0"/>
              <a:t>的从核</a:t>
            </a:r>
            <a:r>
              <a:rPr lang="en-US" altLang="zh-CN" dirty="0"/>
              <a:t>LDM</a:t>
            </a:r>
            <a:r>
              <a:rPr lang="zh-CN" altLang="en-US" dirty="0"/>
              <a:t>中指定地址</a:t>
            </a:r>
            <a:endParaRPr lang="en-US" altLang="zh-CN" dirty="0"/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从核发起的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操作的完成，以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LDM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空间上的回答字的方式进行判断。回答字地址在发起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的指令中指定，回答字地址要求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4B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对界。从核发起的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传输结束后，传输回答字由核组中的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引擎产生，并写入用户指定的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LDM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地址。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回答字采取了在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LDM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的某个地址自增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的方式，回答字类型为有符号数。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104859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0-23</a:t>
            </a:r>
            <a:r>
              <a:rPr lang="zh-CN" altLang="en-US" dirty="0"/>
              <a:t>位设置传输量 ， 一次传输的总量 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一般情况下，</a:t>
            </a:r>
            <a:r>
              <a:rPr lang="en-US" altLang="zh-CN" dirty="0" err="1"/>
              <a:t>dma</a:t>
            </a:r>
            <a:r>
              <a:rPr lang="zh-CN" altLang="en-US" dirty="0"/>
              <a:t>都是连续的传输，但其也支持跨步传输， 跨步传输需要多设置两个值跨步向量块的大小和主存跨步</a:t>
            </a:r>
            <a:endParaRPr lang="en-US" altLang="zh-CN" dirty="0"/>
          </a:p>
          <a:p>
            <a:r>
              <a:rPr lang="en-US" altLang="zh-CN" dirty="0"/>
              <a:t>32-51</a:t>
            </a:r>
            <a:r>
              <a:rPr lang="zh-CN" altLang="en-US" dirty="0"/>
              <a:t>设置跨步向量块的大小</a:t>
            </a:r>
            <a:endParaRPr lang="en-US" altLang="zh-CN" dirty="0"/>
          </a:p>
          <a:p>
            <a:r>
              <a:rPr lang="zh-CN" altLang="en-US" dirty="0"/>
              <a:t>行集合模式必须设置， 用于指定每个从核上的数据块的大小</a:t>
            </a:r>
            <a:endParaRPr lang="en-US" altLang="zh-CN" dirty="0"/>
          </a:p>
          <a:p>
            <a:r>
              <a:rPr lang="zh-CN" altLang="en-US" dirty="0"/>
              <a:t>其他模式： </a:t>
            </a:r>
            <a:r>
              <a:rPr lang="en-US" altLang="zh-CN" dirty="0"/>
              <a:t>DMA</a:t>
            </a:r>
            <a:r>
              <a:rPr lang="zh-CN" altLang="en-US" dirty="0"/>
              <a:t>跨步传输时有效，表示</a:t>
            </a:r>
            <a:r>
              <a:rPr lang="en-US" altLang="zh-CN" dirty="0" err="1"/>
              <a:t>dma</a:t>
            </a:r>
            <a:r>
              <a:rPr lang="zh-CN" altLang="en-US" dirty="0"/>
              <a:t>传输的跨步向量块大小，以字节为单位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96-127</a:t>
            </a:r>
            <a:r>
              <a:rPr lang="zh-CN" altLang="en-US" dirty="0"/>
              <a:t>位设置主存跨步</a:t>
            </a:r>
            <a:endParaRPr lang="en-US" altLang="zh-CN" dirty="0"/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在除行集合模式外的其他模式下，主存跨步表示对主存跨步访问时的跳跃间隔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 主存跨步为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 表示对主存的连续访问， 此时跨步向量块大小的内容无意义。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在行集合模式下，跨步向量块大小必须配置（主存跨步为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时也有意义），用于指示在每个从核上的数据块大小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104859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某些时候使用</a:t>
            </a:r>
            <a:r>
              <a:rPr lang="en-US" altLang="zh-CN" dirty="0"/>
              <a:t>DMA</a:t>
            </a:r>
            <a:r>
              <a:rPr lang="zh-CN" altLang="en-US" dirty="0"/>
              <a:t>代替</a:t>
            </a:r>
            <a:r>
              <a:rPr lang="en-US" altLang="zh-CN" dirty="0" err="1"/>
              <a:t>athread</a:t>
            </a:r>
            <a:r>
              <a:rPr lang="zh-CN" altLang="en-US" dirty="0"/>
              <a:t>能提高性能，但不建议这么做，效果有限，而且直接调</a:t>
            </a:r>
            <a:r>
              <a:rPr lang="en-US" altLang="zh-CN" dirty="0"/>
              <a:t>DMA</a:t>
            </a:r>
            <a:r>
              <a:rPr lang="zh-CN" altLang="en-US" dirty="0"/>
              <a:t>函数是比较“危险”的</a:t>
            </a:r>
          </a:p>
        </p:txBody>
      </p:sp>
      <p:sp>
        <p:nvSpPr>
          <p:cNvPr id="104859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5533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72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137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我会主要从性能分析、众核优化方法、以及如何在神威上做调试这三个方面与大家分享。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2920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从核</a:t>
            </a:r>
            <a:r>
              <a:rPr lang="en-US" altLang="zh-CN" dirty="0"/>
              <a:t>LDM</a:t>
            </a:r>
            <a:r>
              <a:rPr lang="zh-CN" altLang="en-US" dirty="0"/>
              <a:t>为</a:t>
            </a:r>
            <a:r>
              <a:rPr lang="en-US" altLang="zh-CN" dirty="0"/>
              <a:t>64KB</a:t>
            </a:r>
            <a:r>
              <a:rPr lang="zh-CN" altLang="en-US" dirty="0"/>
              <a:t>，大数组须分批处理</a:t>
            </a:r>
          </a:p>
        </p:txBody>
      </p:sp>
      <p:sp>
        <p:nvSpPr>
          <p:cNvPr id="104872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0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72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3801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6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>
                <a:latin typeface="+mn-ea"/>
                <a:ea typeface="+mn-ea"/>
              </a:rPr>
              <a:t>Simd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是同时对一组数据（又称“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  <a:hlinkClick r:id="rId3" tooltip="数据向量（页面不存在）"/>
              </a:rPr>
              <a:t>数据向量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”）中的每一个分别执行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相同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的操作从而实现空间上的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  <a:hlinkClick r:id="rId4" tooltip="并行"/>
              </a:rPr>
              <a:t>并行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性的技术。</a:t>
            </a:r>
            <a:r>
              <a:rPr lang="zh-CN" altLang="en-US" dirty="0">
                <a:latin typeface="+mn-ea"/>
                <a:ea typeface="+mn-ea"/>
              </a:rPr>
              <a:t>例如：一次性从桌子上拿多个糖果。这里展示的是一个</a:t>
            </a:r>
            <a:r>
              <a:rPr lang="en-US" altLang="zh-CN" dirty="0" err="1">
                <a:latin typeface="+mn-ea"/>
                <a:ea typeface="+mn-ea"/>
              </a:rPr>
              <a:t>simd_load</a:t>
            </a:r>
            <a:r>
              <a:rPr lang="zh-CN" altLang="en-US" dirty="0">
                <a:latin typeface="+mn-ea"/>
                <a:ea typeface="+mn-ea"/>
              </a:rPr>
              <a:t>的过程， 在神威上这两种写法都是可以。 </a:t>
            </a:r>
          </a:p>
        </p:txBody>
      </p:sp>
      <p:sp>
        <p:nvSpPr>
          <p:cNvPr id="104866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6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神威上从核上配备了</a:t>
            </a:r>
            <a:r>
              <a:rPr lang="en-US" altLang="zh-CN" dirty="0"/>
              <a:t>32</a:t>
            </a:r>
            <a:r>
              <a:rPr lang="zh-CN" altLang="en-US" dirty="0"/>
              <a:t>个</a:t>
            </a:r>
            <a:r>
              <a:rPr lang="en-US" altLang="zh-CN" dirty="0"/>
              <a:t>256bit</a:t>
            </a:r>
            <a:r>
              <a:rPr lang="zh-CN" altLang="en-US" dirty="0"/>
              <a:t>的向量寄存器，可一次处理</a:t>
            </a:r>
            <a:r>
              <a:rPr lang="en-US" altLang="zh-CN" dirty="0"/>
              <a:t>4</a:t>
            </a:r>
            <a:r>
              <a:rPr lang="zh-CN" altLang="en-US" dirty="0"/>
              <a:t>次浮点计算（单、双精度一致）或</a:t>
            </a:r>
            <a:r>
              <a:rPr lang="en-US" altLang="zh-CN" dirty="0"/>
              <a:t>8</a:t>
            </a:r>
            <a:r>
              <a:rPr lang="zh-CN" altLang="en-US" dirty="0"/>
              <a:t>次整型计算。</a:t>
            </a:r>
            <a:endParaRPr lang="en-US" altLang="zh-CN" dirty="0"/>
          </a:p>
          <a:p>
            <a:r>
              <a:rPr lang="en-US" altLang="zh-CN" dirty="0" err="1"/>
              <a:t>simd_load</a:t>
            </a:r>
            <a:r>
              <a:rPr lang="zh-CN" altLang="en-US" dirty="0"/>
              <a:t>和</a:t>
            </a:r>
            <a:r>
              <a:rPr lang="en-US" altLang="zh-CN" dirty="0" err="1"/>
              <a:t>simd_store</a:t>
            </a:r>
            <a:r>
              <a:rPr lang="zh-CN" altLang="en-US" dirty="0"/>
              <a:t>要求参数地址必须</a:t>
            </a:r>
            <a:r>
              <a:rPr lang="en-US" altLang="zh-CN" dirty="0"/>
              <a:t>256</a:t>
            </a:r>
            <a:r>
              <a:rPr lang="zh-CN" altLang="en-US" dirty="0"/>
              <a:t>位对齐（双精度或整型）或</a:t>
            </a:r>
            <a:r>
              <a:rPr lang="en-US" altLang="zh-CN" dirty="0"/>
              <a:t>128</a:t>
            </a:r>
            <a:r>
              <a:rPr lang="zh-CN" altLang="en-US" dirty="0"/>
              <a:t>位对齐（单精度）</a:t>
            </a:r>
            <a:endParaRPr lang="en-US" altLang="zh-CN" dirty="0"/>
          </a:p>
          <a:p>
            <a:r>
              <a:rPr lang="zh-CN" altLang="en-US" dirty="0"/>
              <a:t>我们常用的</a:t>
            </a:r>
            <a:r>
              <a:rPr lang="en-US" altLang="zh-CN" dirty="0" err="1"/>
              <a:t>simd</a:t>
            </a:r>
            <a:r>
              <a:rPr lang="zh-CN" altLang="en-US" dirty="0"/>
              <a:t>指令有 访存指令、浮点计算指令、逻辑指令、 移位指令、 整理指令等。</a:t>
            </a:r>
            <a:endParaRPr lang="en-US" altLang="zh-CN" dirty="0"/>
          </a:p>
          <a:p>
            <a:r>
              <a:rPr lang="zh-CN" altLang="en-US" dirty="0"/>
              <a:t>对于浮点计算指令、逻辑指令、移位指令可以在代码里面用相应的符号。</a:t>
            </a:r>
            <a:endParaRPr lang="en-US" altLang="zh-CN" dirty="0"/>
          </a:p>
          <a:p>
            <a:r>
              <a:rPr lang="zh-CN" altLang="en-US" dirty="0"/>
              <a:t>这里重点说一下特别的</a:t>
            </a:r>
            <a:r>
              <a:rPr lang="en-US" altLang="zh-CN" dirty="0" err="1"/>
              <a:t>vshuff</a:t>
            </a:r>
            <a:r>
              <a:rPr lang="zh-CN" altLang="en-US" dirty="0"/>
              <a:t>指令。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04866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7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Vshuff</a:t>
            </a:r>
            <a:r>
              <a:rPr lang="zh-CN" altLang="en-US" dirty="0"/>
              <a:t>指令可以让向量与向量之间的数据交换变得简单，我们首先说一下</a:t>
            </a:r>
            <a:r>
              <a:rPr lang="en-US" altLang="zh-CN" dirty="0" err="1"/>
              <a:t>vshuff</a:t>
            </a:r>
            <a:r>
              <a:rPr lang="zh-CN" altLang="en-US" dirty="0"/>
              <a:t>怎样进行数据混洗的。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VC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的四个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64bit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的数由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Vb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装填，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负责装填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VC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个高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64bit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Vb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负责装填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VC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64bit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CN" dirty="0"/>
          </a:p>
          <a:p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Vc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的八个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32bit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的数由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Vb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装填，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负责装填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Vc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个高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32bit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Vb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负责装填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Vc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32bit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将</a:t>
            </a:r>
            <a:r>
              <a:rPr lang="en-US" altLang="zh-CN" dirty="0"/>
              <a:t>VA</a:t>
            </a:r>
            <a:r>
              <a:rPr lang="zh-CN" altLang="en-US" dirty="0"/>
              <a:t>和</a:t>
            </a:r>
            <a:r>
              <a:rPr lang="en-US" altLang="zh-CN" dirty="0"/>
              <a:t>VB</a:t>
            </a:r>
            <a:r>
              <a:rPr lang="zh-CN" altLang="en-US" dirty="0"/>
              <a:t>分成四个自然对界的</a:t>
            </a:r>
            <a:r>
              <a:rPr lang="en-US" altLang="zh-CN" dirty="0"/>
              <a:t>64bit</a:t>
            </a:r>
            <a:r>
              <a:rPr lang="zh-CN" altLang="en-US" dirty="0"/>
              <a:t>， 浮点向量选择码</a:t>
            </a:r>
            <a:r>
              <a:rPr lang="en-US" altLang="zh-CN" dirty="0"/>
              <a:t>8</a:t>
            </a:r>
            <a:r>
              <a:rPr lang="zh-CN" altLang="en-US" dirty="0"/>
              <a:t>位， </a:t>
            </a:r>
            <a:r>
              <a:rPr lang="en-US" altLang="zh-CN" dirty="0"/>
              <a:t>0-1</a:t>
            </a:r>
            <a:r>
              <a:rPr lang="zh-CN" altLang="en-US" dirty="0"/>
              <a:t>位指出</a:t>
            </a:r>
            <a:r>
              <a:rPr lang="en-US" altLang="zh-CN" dirty="0"/>
              <a:t>VC</a:t>
            </a:r>
            <a:r>
              <a:rPr lang="zh-CN" altLang="en-US" dirty="0"/>
              <a:t>向量的第</a:t>
            </a:r>
            <a:r>
              <a:rPr lang="en-US" altLang="zh-CN" dirty="0"/>
              <a:t>&lt;0:63&gt; </a:t>
            </a:r>
            <a:r>
              <a:rPr lang="zh-CN" altLang="en-US" dirty="0"/>
              <a:t>位来自向量</a:t>
            </a:r>
            <a:r>
              <a:rPr lang="en-US" altLang="zh-CN" dirty="0"/>
              <a:t>VA</a:t>
            </a:r>
            <a:r>
              <a:rPr lang="zh-CN" altLang="en-US" dirty="0"/>
              <a:t>的位置， </a:t>
            </a:r>
            <a:r>
              <a:rPr lang="en-US" altLang="zh-CN" dirty="0"/>
              <a:t>2-3</a:t>
            </a:r>
            <a:r>
              <a:rPr lang="zh-CN" altLang="en-US" dirty="0"/>
              <a:t>位指出</a:t>
            </a:r>
            <a:r>
              <a:rPr lang="en-US" altLang="zh-CN" dirty="0"/>
              <a:t>VC</a:t>
            </a:r>
            <a:r>
              <a:rPr lang="zh-CN" altLang="en-US" dirty="0"/>
              <a:t>向量的第</a:t>
            </a:r>
            <a:r>
              <a:rPr lang="en-US" altLang="zh-CN" dirty="0"/>
              <a:t>&lt;64-127&gt;</a:t>
            </a:r>
            <a:r>
              <a:rPr lang="zh-CN" altLang="en-US" dirty="0"/>
              <a:t>来自向量</a:t>
            </a:r>
            <a:r>
              <a:rPr lang="en-US" altLang="zh-CN" dirty="0"/>
              <a:t>VA</a:t>
            </a:r>
            <a:r>
              <a:rPr lang="zh-CN" altLang="en-US" dirty="0"/>
              <a:t>的位置， </a:t>
            </a:r>
            <a:r>
              <a:rPr lang="en-US" altLang="zh-CN" dirty="0"/>
              <a:t>4-5</a:t>
            </a:r>
            <a:r>
              <a:rPr lang="zh-CN" altLang="en-US" dirty="0"/>
              <a:t>位指出</a:t>
            </a:r>
            <a:r>
              <a:rPr lang="en-US" altLang="zh-CN" dirty="0"/>
              <a:t>VC</a:t>
            </a:r>
            <a:r>
              <a:rPr lang="zh-CN" altLang="en-US" dirty="0"/>
              <a:t>向量的第三个浮点数（</a:t>
            </a:r>
            <a:r>
              <a:rPr lang="en-US" altLang="zh-CN" dirty="0"/>
              <a:t>&lt;128,191&gt;</a:t>
            </a:r>
            <a:r>
              <a:rPr lang="zh-CN" altLang="en-US" dirty="0"/>
              <a:t>）来自向量</a:t>
            </a:r>
            <a:r>
              <a:rPr lang="en-US" altLang="zh-CN" dirty="0"/>
              <a:t>VB</a:t>
            </a:r>
            <a:r>
              <a:rPr lang="zh-CN" altLang="en-US" dirty="0"/>
              <a:t>的位置， </a:t>
            </a:r>
            <a:r>
              <a:rPr lang="en-US" altLang="zh-CN" dirty="0"/>
              <a:t>6-7</a:t>
            </a:r>
            <a:r>
              <a:rPr lang="zh-CN" altLang="en-US" dirty="0"/>
              <a:t>位指出</a:t>
            </a:r>
            <a:r>
              <a:rPr lang="en-US" altLang="zh-CN" dirty="0"/>
              <a:t>VC</a:t>
            </a:r>
            <a:r>
              <a:rPr lang="zh-CN" altLang="en-US" dirty="0"/>
              <a:t>向量的第四个浮点数</a:t>
            </a:r>
            <a:r>
              <a:rPr lang="en-US" altLang="zh-CN" dirty="0"/>
              <a:t>(&lt;192,255&gt;)</a:t>
            </a:r>
            <a:r>
              <a:rPr lang="zh-CN" altLang="en-US" dirty="0"/>
              <a:t>来自</a:t>
            </a:r>
            <a:r>
              <a:rPr lang="en-US" altLang="zh-CN" dirty="0"/>
              <a:t>VB</a:t>
            </a:r>
            <a:r>
              <a:rPr lang="zh-CN" altLang="en-US" dirty="0"/>
              <a:t>的位置。整型向量同理， 将</a:t>
            </a:r>
            <a:r>
              <a:rPr lang="en-US" altLang="zh-CN" dirty="0"/>
              <a:t>VA</a:t>
            </a:r>
            <a:r>
              <a:rPr lang="zh-CN" altLang="en-US" dirty="0"/>
              <a:t>和</a:t>
            </a:r>
            <a:r>
              <a:rPr lang="en-US" altLang="zh-CN" dirty="0"/>
              <a:t>VB</a:t>
            </a:r>
            <a:r>
              <a:rPr lang="zh-CN" altLang="en-US" dirty="0"/>
              <a:t>分成</a:t>
            </a:r>
            <a:r>
              <a:rPr lang="en-US" altLang="zh-CN" dirty="0"/>
              <a:t>8</a:t>
            </a:r>
            <a:r>
              <a:rPr lang="zh-CN" altLang="en-US" dirty="0"/>
              <a:t>个自然对界的</a:t>
            </a:r>
            <a:r>
              <a:rPr lang="en-US" altLang="zh-CN" dirty="0"/>
              <a:t>64bit, </a:t>
            </a:r>
            <a:r>
              <a:rPr lang="zh-CN" altLang="en-US" dirty="0"/>
              <a:t>整型选择码是</a:t>
            </a:r>
            <a:r>
              <a:rPr lang="en-US" altLang="zh-CN" dirty="0"/>
              <a:t>32</a:t>
            </a:r>
            <a:r>
              <a:rPr lang="zh-CN" altLang="en-US" dirty="0"/>
              <a:t>位， </a:t>
            </a:r>
            <a:r>
              <a:rPr lang="en-US" altLang="zh-CN" dirty="0"/>
              <a:t>0-2</a:t>
            </a:r>
            <a:r>
              <a:rPr lang="zh-CN" altLang="en-US" dirty="0"/>
              <a:t>位指出</a:t>
            </a:r>
            <a:r>
              <a:rPr lang="en-US" altLang="zh-CN" dirty="0"/>
              <a:t>VC</a:t>
            </a:r>
            <a:r>
              <a:rPr lang="zh-CN" altLang="en-US" dirty="0"/>
              <a:t>的</a:t>
            </a:r>
            <a:r>
              <a:rPr lang="en-US" altLang="zh-CN" dirty="0"/>
              <a:t>&lt;0-32&gt;</a:t>
            </a:r>
            <a:r>
              <a:rPr lang="zh-CN" altLang="en-US" dirty="0"/>
              <a:t>位来自向量</a:t>
            </a:r>
            <a:r>
              <a:rPr lang="en-US" altLang="zh-CN" dirty="0"/>
              <a:t>A</a:t>
            </a:r>
            <a:r>
              <a:rPr lang="zh-CN" altLang="en-US" dirty="0"/>
              <a:t>的位置， </a:t>
            </a:r>
            <a:r>
              <a:rPr lang="en-US" altLang="zh-CN" dirty="0"/>
              <a:t>4-6</a:t>
            </a:r>
            <a:r>
              <a:rPr lang="zh-CN" altLang="en-US" dirty="0"/>
              <a:t>指出</a:t>
            </a:r>
            <a:r>
              <a:rPr lang="en-US" altLang="zh-CN" dirty="0"/>
              <a:t>VC</a:t>
            </a:r>
            <a:r>
              <a:rPr lang="zh-CN" altLang="en-US" dirty="0"/>
              <a:t>的</a:t>
            </a:r>
            <a:r>
              <a:rPr lang="en-US" altLang="zh-CN" dirty="0"/>
              <a:t>&lt;32-63&gt;</a:t>
            </a:r>
            <a:r>
              <a:rPr lang="zh-CN" altLang="en-US" dirty="0"/>
              <a:t>位来自于向量</a:t>
            </a:r>
            <a:r>
              <a:rPr lang="en-US" altLang="zh-CN" dirty="0"/>
              <a:t>A</a:t>
            </a:r>
            <a:r>
              <a:rPr lang="zh-CN" altLang="en-US" dirty="0"/>
              <a:t>的位置， 以此类推，</a:t>
            </a:r>
            <a:r>
              <a:rPr lang="en-US" altLang="zh-CN" dirty="0"/>
              <a:t>&lt;16-18&gt;</a:t>
            </a:r>
            <a:r>
              <a:rPr lang="zh-CN" altLang="en-US" dirty="0"/>
              <a:t>指出</a:t>
            </a:r>
            <a:r>
              <a:rPr lang="en-US" altLang="zh-CN" dirty="0"/>
              <a:t>VC</a:t>
            </a:r>
            <a:r>
              <a:rPr lang="zh-CN" altLang="en-US" dirty="0"/>
              <a:t>的</a:t>
            </a:r>
            <a:r>
              <a:rPr lang="en-US" altLang="zh-CN" dirty="0"/>
              <a:t>&lt;128-159&gt;</a:t>
            </a:r>
            <a:r>
              <a:rPr lang="zh-CN" altLang="en-US" dirty="0"/>
              <a:t>来自于</a:t>
            </a:r>
            <a:r>
              <a:rPr lang="en-US" altLang="zh-CN" dirty="0"/>
              <a:t>VB</a:t>
            </a:r>
            <a:r>
              <a:rPr lang="zh-CN" altLang="en-US" dirty="0"/>
              <a:t>的位置。</a:t>
            </a:r>
          </a:p>
        </p:txBody>
      </p:sp>
      <p:sp>
        <p:nvSpPr>
          <p:cNvPr id="104867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8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72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6737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72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1699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72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1674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0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查看汇编代码，消除循环的低效率，减少过程调用，消除不必要的内存引用，利用</a:t>
            </a:r>
            <a:r>
              <a:rPr lang="en-US" altLang="zh-CN" dirty="0"/>
              <a:t>CPU</a:t>
            </a:r>
            <a:r>
              <a:rPr lang="zh-CN" altLang="en-US" dirty="0"/>
              <a:t>流水线能力和寄存器吞吐量界限实现指令级并行</a:t>
            </a:r>
          </a:p>
        </p:txBody>
      </p:sp>
      <p:sp>
        <p:nvSpPr>
          <p:cNvPr id="104870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72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6140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1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下面说一下强辅助 寄存器通信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从核配置的发送队列为行列两个方向共用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条目（每条目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288bit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，其中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32bit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ECC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校验位），接收队列为行列两个方向各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条目（每条目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256bit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的寄存器通信目前支持广播和点对点两种操作。广播通信的目标是本行或本列，除自身和被屏蔽的从核外所有从核。点对点通信目标依靠软件指示，可以是自身。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使用寄存器通信的几个点： </a:t>
            </a:r>
            <a:r>
              <a:rPr lang="en-US" altLang="zh-CN" dirty="0"/>
              <a:t>1. </a:t>
            </a:r>
            <a:r>
              <a:rPr lang="zh-CN" altLang="en-US" dirty="0"/>
              <a:t>选择合适的通信算法 </a:t>
            </a:r>
            <a:r>
              <a:rPr lang="en-US" altLang="zh-CN" dirty="0"/>
              <a:t>2</a:t>
            </a:r>
            <a:r>
              <a:rPr lang="zh-CN" altLang="en-US" dirty="0"/>
              <a:t>、对数据进行合理的分块 </a:t>
            </a:r>
            <a:r>
              <a:rPr lang="en-US" altLang="zh-CN" dirty="0"/>
              <a:t>3</a:t>
            </a:r>
            <a:r>
              <a:rPr lang="zh-CN" altLang="en-US" dirty="0"/>
              <a:t>、 注意通信同步</a:t>
            </a:r>
            <a:endParaRPr lang="en-US" altLang="zh-CN" dirty="0"/>
          </a:p>
        </p:txBody>
      </p:sp>
      <p:sp>
        <p:nvSpPr>
          <p:cNvPr id="104861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2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2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7590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2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25967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计算结果错误</a:t>
            </a:r>
            <a:r>
              <a:rPr lang="en-US" altLang="zh-CN" dirty="0"/>
              <a:t>/</a:t>
            </a:r>
            <a:r>
              <a:rPr lang="zh-CN" altLang="en-US" dirty="0"/>
              <a:t>精度误差</a:t>
            </a:r>
            <a:endParaRPr lang="en-US" altLang="zh-CN" dirty="0"/>
          </a:p>
          <a:p>
            <a:r>
              <a:rPr lang="zh-CN" altLang="en-US" dirty="0"/>
              <a:t>性能不理想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6103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4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在神威上做优化，可能会遇上各种各样的错误提示，遇上错误提示，我们应该如何调试程序、定位错误位置、修正错误。神威上提供</a:t>
            </a:r>
            <a:r>
              <a:rPr lang="en-US" altLang="zh-CN" dirty="0"/>
              <a:t>SWLU-debug</a:t>
            </a:r>
            <a:r>
              <a:rPr lang="zh-CN" altLang="en-US" dirty="0"/>
              <a:t>来帮助你定位主核程序报错位置， </a:t>
            </a:r>
            <a:r>
              <a:rPr lang="en-US" altLang="zh-CN" dirty="0" err="1"/>
              <a:t>libspc</a:t>
            </a:r>
            <a:r>
              <a:rPr lang="zh-CN" altLang="en-US" dirty="0"/>
              <a:t>帮助你定位从核报错的位置。</a:t>
            </a:r>
          </a:p>
        </p:txBody>
      </p:sp>
      <p:sp>
        <p:nvSpPr>
          <p:cNvPr id="104874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4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addr2line -e </a:t>
            </a:r>
            <a:r>
              <a:rPr lang="zh-CN" altLang="en-US" dirty="0"/>
              <a:t>可执行程序 </a:t>
            </a:r>
            <a:r>
              <a:rPr lang="en-US" altLang="zh-CN" dirty="0"/>
              <a:t>PC</a:t>
            </a:r>
            <a:r>
              <a:rPr lang="zh-CN" altLang="en-US" dirty="0"/>
              <a:t>值</a:t>
            </a:r>
            <a:endParaRPr lang="en-US" altLang="zh-CN" dirty="0"/>
          </a:p>
          <a:p>
            <a:r>
              <a:rPr lang="en-US" altLang="zh-CN" dirty="0" err="1">
                <a:latin typeface="+mn-ea"/>
                <a:cs typeface="Times New Roman" panose="02020603050405020304" pitchFamily="18" charset="0"/>
              </a:rPr>
              <a:t>bsignal</a:t>
            </a:r>
            <a:r>
              <a:rPr lang="en-US" altLang="zh-CN" dirty="0">
                <a:latin typeface="+mn-ea"/>
                <a:cs typeface="Times New Roman" panose="02020603050405020304" pitchFamily="18" charset="0"/>
              </a:rPr>
              <a:t> -s 11 </a:t>
            </a:r>
            <a:r>
              <a:rPr lang="en-US" altLang="zh-CN" dirty="0" err="1">
                <a:latin typeface="+mn-ea"/>
                <a:cs typeface="Times New Roman" panose="02020603050405020304" pitchFamily="18" charset="0"/>
              </a:rPr>
              <a:t>jobid</a:t>
            </a:r>
            <a:r>
              <a:rPr lang="en-US" altLang="zh-CN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是 </a:t>
            </a:r>
            <a:r>
              <a:rPr lang="en-US" altLang="zh-CN" dirty="0" err="1">
                <a:latin typeface="+mn-ea"/>
                <a:cs typeface="Times New Roman" panose="02020603050405020304" pitchFamily="18" charset="0"/>
              </a:rPr>
              <a:t>swgdb</a:t>
            </a:r>
            <a:r>
              <a:rPr lang="en-US" altLang="zh-CN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的，</a:t>
            </a:r>
            <a:r>
              <a:rPr lang="en-US" altLang="zh-CN" dirty="0">
                <a:latin typeface="+mn-ea"/>
                <a:cs typeface="Times New Roman" panose="02020603050405020304" pitchFamily="18" charset="0"/>
              </a:rPr>
              <a:t>41 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是 </a:t>
            </a:r>
            <a:r>
              <a:rPr lang="en-US" altLang="zh-CN" dirty="0" err="1">
                <a:latin typeface="+mn-ea"/>
                <a:cs typeface="Times New Roman" panose="02020603050405020304" pitchFamily="18" charset="0"/>
              </a:rPr>
              <a:t>swlu</a:t>
            </a:r>
            <a:r>
              <a:rPr lang="en-US" altLang="zh-CN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的。</a:t>
            </a:r>
            <a:endParaRPr lang="zh-CN" altLang="en-US" dirty="0"/>
          </a:p>
        </p:txBody>
      </p:sp>
      <p:sp>
        <p:nvSpPr>
          <p:cNvPr id="104874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6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地址不对界：</a:t>
            </a:r>
            <a:r>
              <a:rPr lang="en-US" altLang="zh-CN" dirty="0"/>
              <a:t>	LDM</a:t>
            </a:r>
            <a:r>
              <a:rPr lang="zh-CN" altLang="en-US" dirty="0"/>
              <a:t>地址不对界： 单从核、广播、行集合模式</a:t>
            </a:r>
            <a:r>
              <a:rPr lang="en-US" altLang="zh-CN" dirty="0"/>
              <a:t>LDM</a:t>
            </a:r>
            <a:r>
              <a:rPr lang="zh-CN" altLang="en-US" dirty="0"/>
              <a:t>地址四字节对齐，其他模式</a:t>
            </a:r>
            <a:r>
              <a:rPr lang="en-US" altLang="zh-CN" dirty="0"/>
              <a:t>128</a:t>
            </a:r>
            <a:r>
              <a:rPr lang="zh-CN" altLang="en-US" dirty="0"/>
              <a:t>字节对齐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主存地址不对界： </a:t>
            </a:r>
            <a:r>
              <a:rPr lang="en-US" altLang="zh-CN" dirty="0"/>
              <a:t>4B/128B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传输量不对界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传输量为</a:t>
            </a:r>
            <a:r>
              <a:rPr lang="en-US" altLang="zh-CN" dirty="0"/>
              <a:t>0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主存跨步不对界</a:t>
            </a:r>
            <a:endParaRPr lang="en-US" altLang="zh-CN" dirty="0"/>
          </a:p>
          <a:p>
            <a:r>
              <a:rPr lang="en-US" altLang="zh-CN" dirty="0"/>
              <a:t>			</a:t>
            </a:r>
            <a:endParaRPr lang="zh-CN" altLang="en-US" dirty="0"/>
          </a:p>
        </p:txBody>
      </p:sp>
      <p:sp>
        <p:nvSpPr>
          <p:cNvPr id="104876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6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-b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选项不只是影响加速性能，不加很可能导致各种奇怪的错误</a:t>
            </a:r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很多人一开始写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athread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的时候可能会遇到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while(reply!= 1)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，这条语句被编译器优化了的问题， 解决方案是把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while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循环抠出来作为一个函数并用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-O0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编译</a:t>
            </a:r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强调变量加了</a:t>
            </a:r>
            <a:r>
              <a:rPr lang="en-US" altLang="zh-CN" dirty="0"/>
              <a:t>volatile</a:t>
            </a:r>
            <a:r>
              <a:rPr lang="zh-CN" altLang="en-US" dirty="0"/>
              <a:t>还是会优化掉，不加会卡死，应该加</a:t>
            </a:r>
            <a:r>
              <a:rPr lang="en-US" altLang="zh-CN" dirty="0"/>
              <a:t>volatile</a:t>
            </a:r>
            <a:r>
              <a:rPr lang="zh-CN" altLang="en-US" dirty="0"/>
              <a:t>并且包函数</a:t>
            </a:r>
            <a:endParaRPr lang="en-US" altLang="zh-CN" dirty="0"/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volatile - [ˈ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vɒlətaɪl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/ [ˈ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vɑːlətl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en-US" altLang="zh-CN" dirty="0"/>
          </a:p>
        </p:txBody>
      </p:sp>
      <p:sp>
        <p:nvSpPr>
          <p:cNvPr id="104876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18419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6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			</a:t>
            </a:r>
            <a:endParaRPr lang="zh-CN" altLang="en-US" dirty="0"/>
          </a:p>
        </p:txBody>
      </p:sp>
      <p:sp>
        <p:nvSpPr>
          <p:cNvPr id="104876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9642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SW26010</a:t>
            </a:r>
            <a:r>
              <a:rPr lang="zh-CN" altLang="en-US" dirty="0"/>
              <a:t>处理器</a:t>
            </a:r>
            <a:r>
              <a:rPr lang="en-US" altLang="zh-CN" dirty="0"/>
              <a:t>98%</a:t>
            </a:r>
            <a:r>
              <a:rPr lang="zh-CN" altLang="en-US" dirty="0"/>
              <a:t>的算力由从核提供</a:t>
            </a:r>
          </a:p>
        </p:txBody>
      </p:sp>
      <p:sp>
        <p:nvSpPr>
          <p:cNvPr id="104872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1581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981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性能分析贯穿于应用优化的整个过程，做好性能测试与分析不仅能够明确应用的热点，更能评估优化方法的效果。做好神威平台上的优化，首先要了解神威上有哪些性能分析的辅助工具。</a:t>
            </a:r>
            <a:endParaRPr lang="en-US" altLang="zh-CN" dirty="0"/>
          </a:p>
          <a:p>
            <a:r>
              <a:rPr lang="zh-CN" altLang="en-US" dirty="0"/>
              <a:t>程序采样是最常用的性能分析方法之一，主要包括中断采样和插桩采样两种手段，前者基于抽样统计的思想，适合获取程序总体性能轮廓信息；后者获取真实值，适合深度分析。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259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神威上程序中断采样工具</a:t>
            </a:r>
            <a:r>
              <a:rPr lang="en-US" altLang="zh-CN" dirty="0"/>
              <a:t>——</a:t>
            </a:r>
          </a:p>
          <a:p>
            <a:r>
              <a:rPr lang="zh-CN" altLang="en-US" dirty="0"/>
              <a:t>第一个：</a:t>
            </a:r>
            <a:r>
              <a:rPr lang="en-US" altLang="zh-CN" dirty="0" err="1"/>
              <a:t>gprof</a:t>
            </a:r>
            <a:r>
              <a:rPr lang="zh-CN" altLang="en-US" dirty="0"/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 profile</a:t>
            </a:r>
            <a:r>
              <a:rPr lang="zh-CN" altLang="en-US" dirty="0"/>
              <a:t>）工具，列表形式提供程序各个函数的概要性能统计信息。</a:t>
            </a:r>
            <a:endParaRPr lang="en-US" altLang="zh-CN" dirty="0"/>
          </a:p>
          <a:p>
            <a:r>
              <a:rPr lang="zh-CN" altLang="en-US" dirty="0"/>
              <a:t>第二个：李宇轩博士写的</a:t>
            </a:r>
            <a:r>
              <a:rPr lang="en-US" altLang="zh-CN" dirty="0" err="1"/>
              <a:t>swlu</a:t>
            </a:r>
            <a:r>
              <a:rPr lang="zh-CN" altLang="en-US" dirty="0"/>
              <a:t>工具， 优点简单易上手，相比于神威自带的</a:t>
            </a:r>
            <a:r>
              <a:rPr lang="en-US" altLang="zh-CN" dirty="0" err="1"/>
              <a:t>gprof</a:t>
            </a:r>
            <a:r>
              <a:rPr lang="zh-CN" altLang="en-US" dirty="0"/>
              <a:t>，可以提供完整的调用栈信息，结果以带有性能数据的调用关系图展现出来， 让你清晰应用里面的函数调用关系和每个函数的性能占比。缺点是不支持从核函数和无法分析函数内部情况。</a:t>
            </a:r>
          </a:p>
        </p:txBody>
      </p:sp>
      <p:sp>
        <p:nvSpPr>
          <p:cNvPr id="104872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946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插桩采样工具：</a:t>
            </a:r>
            <a:endParaRPr lang="en-US" altLang="zh-CN" dirty="0"/>
          </a:p>
          <a:p>
            <a:r>
              <a:rPr lang="zh-CN" altLang="en-US" dirty="0"/>
              <a:t>第一个： </a:t>
            </a:r>
            <a:r>
              <a:rPr lang="en-US" altLang="zh-CN" dirty="0" err="1"/>
              <a:t>rpcc</a:t>
            </a:r>
            <a:r>
              <a:rPr lang="zh-CN" altLang="en-US" dirty="0"/>
              <a:t>计时函数， 优点是时间采样更加精准， 缺点是多进程或多线程情况下数据不好处理。（注：主核也可采用</a:t>
            </a:r>
            <a:r>
              <a:rPr lang="en-US" altLang="zh-CN" dirty="0" err="1"/>
              <a:t>gettimeofday</a:t>
            </a:r>
            <a:r>
              <a:rPr lang="zh-CN" altLang="en-US" dirty="0"/>
              <a:t>（不推荐），务必不要用</a:t>
            </a:r>
            <a:r>
              <a:rPr lang="en-US" altLang="zh-CN" dirty="0"/>
              <a:t>clock()</a:t>
            </a:r>
            <a:r>
              <a:rPr lang="zh-CN" altLang="en-US" dirty="0"/>
              <a:t>！）</a:t>
            </a:r>
            <a:endParaRPr lang="en-US" altLang="zh-CN" dirty="0"/>
          </a:p>
          <a:p>
            <a:r>
              <a:rPr lang="zh-CN" altLang="en-US" dirty="0"/>
              <a:t>第二个：</a:t>
            </a:r>
            <a:r>
              <a:rPr lang="en-US" altLang="zh-CN" dirty="0"/>
              <a:t>GPTL</a:t>
            </a:r>
            <a:r>
              <a:rPr lang="zh-CN" altLang="en-US" dirty="0"/>
              <a:t>， 开源的性能采样工具， 优点：采样结果不仅展示每个进程函数或代码段的性能， 还展示这个函数运行时间的最大最小时间所在的进程号， 缺点是数据准确性偶尔会有问题。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第三个：段晓辉博士写的从核细粒度采样工具</a:t>
            </a:r>
            <a:r>
              <a:rPr lang="en-US" altLang="zh-CN" dirty="0"/>
              <a:t>LWPF</a:t>
            </a:r>
            <a:r>
              <a:rPr lang="zh-CN" altLang="en-US" dirty="0"/>
              <a:t>，支持对代码段运行的周期及性能计数器数据进行采样。最大的优势是总结了多个从核的定量分析参数数据， 让你可以很方便的分析函数。</a:t>
            </a:r>
          </a:p>
        </p:txBody>
      </p:sp>
      <p:sp>
        <p:nvSpPr>
          <p:cNvPr id="104872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3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为了更好优化热点函数， 不仅仅关注函数的运行时间，也需要关注函数的定量分析参数，例如刚开始做众核优化， 明明优化算法没问题，但是不知道为什么性能加速不明显， 可能是由于从核访问主存的</a:t>
            </a:r>
            <a:r>
              <a:rPr lang="en-US" altLang="zh-CN" dirty="0" err="1"/>
              <a:t>gld</a:t>
            </a:r>
            <a:r>
              <a:rPr lang="en-US" altLang="zh-CN" dirty="0"/>
              <a:t>/</a:t>
            </a:r>
            <a:r>
              <a:rPr lang="en-US" altLang="zh-CN" dirty="0" err="1"/>
              <a:t>gst</a:t>
            </a:r>
            <a:r>
              <a:rPr lang="zh-CN" altLang="en-US" dirty="0"/>
              <a:t>（</a:t>
            </a:r>
            <a:r>
              <a:rPr lang="en-US" altLang="zh-CN" dirty="0"/>
              <a:t>Global Load/Global Store</a:t>
            </a:r>
            <a:r>
              <a:rPr lang="zh-CN" altLang="en-US" dirty="0"/>
              <a:t>）请求较多。</a:t>
            </a:r>
            <a:endParaRPr lang="en-US" altLang="zh-CN" dirty="0"/>
          </a:p>
          <a:p>
            <a:r>
              <a:rPr lang="zh-CN" altLang="en-US" dirty="0"/>
              <a:t>而神威也提供定量分析参数的测试工具：</a:t>
            </a:r>
            <a:r>
              <a:rPr lang="en-US" altLang="zh-CN" dirty="0"/>
              <a:t>1.jperf </a:t>
            </a:r>
            <a:r>
              <a:rPr lang="zh-CN" altLang="en-US" dirty="0"/>
              <a:t>， 如果你关注默认的定量分析参数， 可以在</a:t>
            </a:r>
            <a:r>
              <a:rPr lang="en-US" altLang="zh-CN" dirty="0" err="1"/>
              <a:t>bsub</a:t>
            </a:r>
            <a:r>
              <a:rPr lang="en-US" altLang="zh-CN" dirty="0"/>
              <a:t> </a:t>
            </a:r>
            <a:r>
              <a:rPr lang="zh-CN" altLang="en-US" dirty="0"/>
              <a:t>提交命令里加</a:t>
            </a:r>
            <a:r>
              <a:rPr lang="en-US" altLang="zh-CN" dirty="0"/>
              <a:t>-perf</a:t>
            </a:r>
            <a:r>
              <a:rPr lang="zh-CN" altLang="en-US" dirty="0"/>
              <a:t>来收集数据， 通过</a:t>
            </a:r>
            <a:r>
              <a:rPr lang="en-US" altLang="zh-CN" dirty="0" err="1"/>
              <a:t>jperf</a:t>
            </a:r>
            <a:r>
              <a:rPr lang="en-US" altLang="zh-CN" dirty="0"/>
              <a:t> </a:t>
            </a:r>
            <a:r>
              <a:rPr lang="en-US" altLang="zh-CN" dirty="0" err="1"/>
              <a:t>jobid</a:t>
            </a:r>
            <a:r>
              <a:rPr lang="zh-CN" altLang="en-US" dirty="0"/>
              <a:t>来查看采样的数据。 如果你想修改采样的参数，可以通过拷贝</a:t>
            </a:r>
            <a:r>
              <a:rPr lang="en-US" altLang="zh-CN" dirty="0" err="1"/>
              <a:t>pmu.conf</a:t>
            </a:r>
            <a:r>
              <a:rPr lang="zh-CN" altLang="en-US" dirty="0"/>
              <a:t>到本地文件夹下，根据需求修改配置文件， 然后</a:t>
            </a:r>
            <a:r>
              <a:rPr lang="en-US" altLang="zh-CN" dirty="0" err="1"/>
              <a:t>bsub</a:t>
            </a:r>
            <a:r>
              <a:rPr lang="zh-CN" altLang="en-US" dirty="0"/>
              <a:t>提交命令里面加上</a:t>
            </a:r>
            <a:r>
              <a:rPr lang="en-US" altLang="zh-CN" dirty="0"/>
              <a:t>-</a:t>
            </a:r>
            <a:r>
              <a:rPr lang="en-US" altLang="zh-CN" dirty="0" err="1"/>
              <a:t>perff</a:t>
            </a:r>
            <a:r>
              <a:rPr lang="en-US" altLang="zh-CN" dirty="0"/>
              <a:t> </a:t>
            </a:r>
            <a:r>
              <a:rPr lang="zh-CN" altLang="en-US" dirty="0"/>
              <a:t>以及性能计算配置文件所在的全路径。</a:t>
            </a:r>
            <a:r>
              <a:rPr lang="en-US" altLang="zh-CN" dirty="0"/>
              <a:t>2. </a:t>
            </a:r>
            <a:r>
              <a:rPr lang="zh-CN" altLang="en-US" dirty="0"/>
              <a:t>也提供手动插桩的性能采样函数接口，具体函数接口及函数接口使用方法参考</a:t>
            </a:r>
            <a:r>
              <a:rPr lang="en-US" altLang="zh-CN" dirty="0"/>
              <a:t>《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申威众核处理器性能工具接口手册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》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 这里注意从核的性能采样接口使用需要先在主核代码初始化，然后在从核代码里面调用相应的性能采样接口函数。</a:t>
            </a:r>
            <a:endParaRPr lang="zh-CN" altLang="en-US" dirty="0"/>
          </a:p>
        </p:txBody>
      </p:sp>
      <p:sp>
        <p:nvSpPr>
          <p:cNvPr id="104873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72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250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标题 1"/>
          <p:cNvSpPr>
            <a:spLocks noGrp="1"/>
          </p:cNvSpPr>
          <p:nvPr>
            <p:ph type="ctrTitle" hasCustomPrompt="1"/>
          </p:nvPr>
        </p:nvSpPr>
        <p:spPr>
          <a:xfrm>
            <a:off x="1520825" y="2398156"/>
            <a:ext cx="9144000" cy="1071562"/>
          </a:xfrm>
        </p:spPr>
        <p:txBody>
          <a:bodyPr>
            <a:noAutofit/>
          </a:bodyPr>
          <a:lstStyle>
            <a:lvl1pPr algn="ctr"/>
          </a:lstStyle>
          <a:p>
            <a:r>
              <a:rPr lang="en-US" altLang="zh-CN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PPT</a:t>
            </a:r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演示文稿</a:t>
            </a:r>
          </a:p>
        </p:txBody>
      </p:sp>
      <p:sp>
        <p:nvSpPr>
          <p:cNvPr id="1048637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0825" y="3926680"/>
            <a:ext cx="9144000" cy="838199"/>
          </a:xfrm>
        </p:spPr>
        <p:txBody>
          <a:bodyPr>
            <a:normAutofit/>
          </a:bodyPr>
          <a:lstStyle>
            <a:lvl1pPr marL="0" indent="0" algn="ctr">
              <a:buNone/>
            </a:lvl1pPr>
          </a:lstStyle>
          <a:p>
            <a:pPr>
              <a:lnSpc>
                <a:spcPct val="5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Applicable to all kinds of office</a:t>
            </a:r>
          </a:p>
          <a:p>
            <a:pPr>
              <a:lnSpc>
                <a:spcPct val="5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types of related categories</a:t>
            </a:r>
            <a:endParaRPr lang="zh-CN" altLang="en-US" sz="32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图片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03215" y="0"/>
            <a:ext cx="4788785" cy="6358467"/>
          </a:xfrm>
          <a:prstGeom prst="rect">
            <a:avLst/>
          </a:prstGeom>
        </p:spPr>
      </p:pic>
      <p:sp>
        <p:nvSpPr>
          <p:cNvPr id="1048581" name="标题 1"/>
          <p:cNvSpPr>
            <a:spLocks noGrp="1"/>
          </p:cNvSpPr>
          <p:nvPr userDrawn="1"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b="1" dirty="0">
              <a:solidFill>
                <a:srgbClr val="2251A1"/>
              </a:solidFill>
            </a:endParaRPr>
          </a:p>
        </p:txBody>
      </p:sp>
      <p:sp>
        <p:nvSpPr>
          <p:cNvPr id="1048582" name="标题 1"/>
          <p:cNvSpPr>
            <a:spLocks noGrp="1"/>
          </p:cNvSpPr>
          <p:nvPr userDrawn="1"/>
        </p:nvSpPr>
        <p:spPr>
          <a:xfrm>
            <a:off x="308482" y="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1" name="图片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98087" y="1773344"/>
            <a:ext cx="3971092" cy="9349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0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71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4877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CF56F-C434-4C37-8F38-EB709C3CB807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104877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7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064C2-74BF-4BBB-8F50-A2B4B94034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5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7FB3-A51A-4053-9BBE-DE2E6F70A08D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1048776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77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17744-C83C-48CC-8EE9-3EB73ABEBA9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A70D1-A102-44BB-B735-D9396679A75C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C257E-DC26-416E-8D3F-E8F19953829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notesSlide" Target="../notesSlides/notesSlide15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0.e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32.emf"/><Relationship Id="rId5" Type="http://schemas.openxmlformats.org/officeDocument/2006/relationships/image" Target="../media/image29.e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31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33.emf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0.emf"/><Relationship Id="rId12" Type="http://schemas.openxmlformats.org/officeDocument/2006/relationships/oleObject" Target="../embeddings/oleObject1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32.emf"/><Relationship Id="rId5" Type="http://schemas.openxmlformats.org/officeDocument/2006/relationships/image" Target="../media/image29.e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31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0.emf"/><Relationship Id="rId4" Type="http://schemas.openxmlformats.org/officeDocument/2006/relationships/oleObject" Target="../embeddings/oleObject12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42.e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41.emf"/><Relationship Id="rId4" Type="http://schemas.openxmlformats.org/officeDocument/2006/relationships/oleObject" Target="../embeddings/oleObject13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43.emf"/><Relationship Id="rId4" Type="http://schemas.openxmlformats.org/officeDocument/2006/relationships/oleObject" Target="../embeddings/oleObject15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50.emf"/><Relationship Id="rId4" Type="http://schemas.openxmlformats.org/officeDocument/2006/relationships/oleObject" Target="../embeddings/oleObject16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bbs.nsccwx.cn/topic/262/swlu-%E4%B8%BB%E6%A0%B8%E6%80%A7%E8%83%BD%E9%87%87%E6%A0%B7-%E8%B0%83%E8%AF%95%E5%B7%A5%E5%85%B7%E5%8C%85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hyperlink" Target="http://bbs.nsccwx.cn/topic/182/%E4%BB%8E%E6%A0%B8%E8%B0%83%E8%AF%95%E5%B0%8F%E5%B7%A5%E5%85%B7-2018-12-21%E6%9B%B4%E6%96%B0?page=1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60.emf"/><Relationship Id="rId4" Type="http://schemas.openxmlformats.org/officeDocument/2006/relationships/oleObject" Target="../embeddings/oleObject17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hyperlink" Target="http://bbs.nsccwx.cn/topic/262/swlu-%E4%B8%BB%E6%A0%B8%E6%80%A7%E8%83%BD%E9%87%87%E6%A0%B7-%E8%B0%83%E8%AF%95%E5%B7%A5%E5%85%B7%E5%8C%85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hyperlink" Target="http://bbs.nsccwx.cn/topic/257/lwpf2-%E8%BD%BB%E9%87%8F%E7%BA%A7%E4%BB%8E%E6%A0%B8%E6%80%A7%E8%83%BD%E6%8F%92%E6%A1%A9%E9%87%87%E6%A0%B7%E5%B7%A5%E5%85%B7" TargetMode="Externa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标题 1"/>
          <p:cNvSpPr>
            <a:spLocks noGrp="1"/>
          </p:cNvSpPr>
          <p:nvPr>
            <p:ph type="ctrTitle"/>
          </p:nvPr>
        </p:nvSpPr>
        <p:spPr>
          <a:xfrm>
            <a:off x="1508950" y="2264177"/>
            <a:ext cx="9144000" cy="1384889"/>
          </a:xfrm>
        </p:spPr>
        <p:txBody>
          <a:bodyPr>
            <a:no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CPC2020 </a:t>
            </a: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赛前培训</a:t>
            </a:r>
          </a:p>
        </p:txBody>
      </p:sp>
      <p:pic>
        <p:nvPicPr>
          <p:cNvPr id="2097196" name="图片 3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207542" y="761055"/>
            <a:ext cx="3618166" cy="851896"/>
          </a:xfrm>
          <a:prstGeom prst="rect">
            <a:avLst/>
          </a:prstGeom>
        </p:spPr>
      </p:pic>
      <p:sp>
        <p:nvSpPr>
          <p:cNvPr id="1048639" name="矩形 9"/>
          <p:cNvSpPr/>
          <p:nvPr/>
        </p:nvSpPr>
        <p:spPr>
          <a:xfrm>
            <a:off x="1088704" y="3437820"/>
            <a:ext cx="100114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神威 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•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太湖之光性能分析、优化与调试技术</a:t>
            </a:r>
          </a:p>
        </p:txBody>
      </p:sp>
      <p:sp>
        <p:nvSpPr>
          <p:cNvPr id="3" name="文本框 0"/>
          <p:cNvSpPr txBox="1"/>
          <p:nvPr/>
        </p:nvSpPr>
        <p:spPr>
          <a:xfrm>
            <a:off x="2712085" y="4673675"/>
            <a:ext cx="67652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谢家昱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712085" y="5257875"/>
            <a:ext cx="67646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国家超级计算无锡中心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BBBF6B0-A4FB-4597-AA76-FE6EFE827CDF}"/>
              </a:ext>
            </a:extLst>
          </p:cNvPr>
          <p:cNvCxnSpPr>
            <a:cxnSpLocks/>
          </p:cNvCxnSpPr>
          <p:nvPr/>
        </p:nvCxnSpPr>
        <p:spPr>
          <a:xfrm flipH="1">
            <a:off x="4218925" y="3350312"/>
            <a:ext cx="2608514" cy="224546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5A8615A5-6BB7-4127-B8C2-DEC16DFCEAC6}"/>
              </a:ext>
            </a:extLst>
          </p:cNvPr>
          <p:cNvCxnSpPr>
            <a:cxnSpLocks/>
          </p:cNvCxnSpPr>
          <p:nvPr/>
        </p:nvCxnSpPr>
        <p:spPr>
          <a:xfrm>
            <a:off x="10173963" y="3342226"/>
            <a:ext cx="1658002" cy="226163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11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示例程序</a:t>
            </a:r>
            <a:r>
              <a:rPr lang="en-US" altLang="zh-CN" b="1" dirty="0">
                <a:solidFill>
                  <a:srgbClr val="0E6EB8"/>
                </a:solidFill>
              </a:rPr>
              <a:t>——</a:t>
            </a:r>
            <a:r>
              <a:rPr lang="zh-CN" altLang="en-US" b="1" dirty="0">
                <a:solidFill>
                  <a:srgbClr val="0E6EB8"/>
                </a:solidFill>
              </a:rPr>
              <a:t>多项式求和（性能分析） </a:t>
            </a:r>
            <a:endParaRPr lang="zh-CN" altLang="en-US" sz="2400" dirty="0">
              <a:solidFill>
                <a:srgbClr val="0E6EB8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25C7FA3-7404-4854-8232-2F3C4AFBE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439" y="1429545"/>
            <a:ext cx="3346524" cy="455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21AA6B8-2724-45D7-84AA-C9D53F415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169" y="1432403"/>
            <a:ext cx="4412362" cy="455867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C818697-6878-4FB1-885E-D48B32D8D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8925" y="4029730"/>
            <a:ext cx="7613040" cy="1566045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0D0C89F-23CC-4A05-B9EF-6D53A06D2241}"/>
              </a:ext>
            </a:extLst>
          </p:cNvPr>
          <p:cNvSpPr/>
          <p:nvPr/>
        </p:nvSpPr>
        <p:spPr>
          <a:xfrm>
            <a:off x="6827439" y="2670894"/>
            <a:ext cx="3346524" cy="671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DE2CA0A-FBE7-4C4F-9685-02A9335D90BC}"/>
              </a:ext>
            </a:extLst>
          </p:cNvPr>
          <p:cNvSpPr txBox="1"/>
          <p:nvPr/>
        </p:nvSpPr>
        <p:spPr>
          <a:xfrm>
            <a:off x="2759240" y="96787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Jperf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A17D0FA-5107-4984-822C-4D99857B54F1}"/>
              </a:ext>
            </a:extLst>
          </p:cNvPr>
          <p:cNvSpPr txBox="1"/>
          <p:nvPr/>
        </p:nvSpPr>
        <p:spPr>
          <a:xfrm>
            <a:off x="8074943" y="967879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gprof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D2B43A16-B775-4C75-B507-D3DBA3BCB8BC}"/>
              </a:ext>
            </a:extLst>
          </p:cNvPr>
          <p:cNvCxnSpPr/>
          <p:nvPr/>
        </p:nvCxnSpPr>
        <p:spPr>
          <a:xfrm flipH="1">
            <a:off x="4218925" y="2670894"/>
            <a:ext cx="2608514" cy="13588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B8EF5922-EED3-40B5-A398-D9D3DF3FF20C}"/>
              </a:ext>
            </a:extLst>
          </p:cNvPr>
          <p:cNvCxnSpPr>
            <a:cxnSpLocks/>
          </p:cNvCxnSpPr>
          <p:nvPr/>
        </p:nvCxnSpPr>
        <p:spPr>
          <a:xfrm>
            <a:off x="10173963" y="2676618"/>
            <a:ext cx="1658002" cy="13450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9B2C806F-1112-4DED-9829-A941D48A16A5}"/>
              </a:ext>
            </a:extLst>
          </p:cNvPr>
          <p:cNvSpPr/>
          <p:nvPr/>
        </p:nvSpPr>
        <p:spPr>
          <a:xfrm>
            <a:off x="4460240" y="4812752"/>
            <a:ext cx="7274560" cy="2393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68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">
            <a:extLst>
              <a:ext uri="{FF2B5EF4-FFF2-40B4-BE49-F238E27FC236}">
                <a16:creationId xmlns:a16="http://schemas.microsoft.com/office/drawing/2014/main" id="{F9C61CB2-CFA3-42EF-AE33-87E6B3727E70}"/>
              </a:ext>
            </a:extLst>
          </p:cNvPr>
          <p:cNvSpPr txBox="1">
            <a:spLocks/>
          </p:cNvSpPr>
          <p:nvPr/>
        </p:nvSpPr>
        <p:spPr>
          <a:xfrm>
            <a:off x="1508950" y="2472527"/>
            <a:ext cx="9144000" cy="138488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众 核 优 化</a:t>
            </a:r>
          </a:p>
        </p:txBody>
      </p:sp>
    </p:spTree>
    <p:extLst>
      <p:ext uri="{BB962C8B-B14F-4D97-AF65-F5344CB8AC3E}">
        <p14:creationId xmlns:p14="http://schemas.microsoft.com/office/powerpoint/2010/main" val="125108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  <a:latin typeface="Times New Roman" panose="02020603050405020304" pitchFamily="18" charset="0"/>
              </a:rPr>
              <a:t>申威 </a:t>
            </a:r>
            <a:r>
              <a:rPr lang="en-US" altLang="zh-CN" b="1" dirty="0">
                <a:solidFill>
                  <a:srgbClr val="0E6EB8"/>
                </a:solidFill>
                <a:latin typeface="Times New Roman" panose="02020603050405020304" pitchFamily="18" charset="0"/>
              </a:rPr>
              <a:t>26010 </a:t>
            </a:r>
            <a:r>
              <a:rPr lang="zh-CN" altLang="en-US" b="1" dirty="0">
                <a:solidFill>
                  <a:srgbClr val="0E6EB8"/>
                </a:solidFill>
                <a:latin typeface="Times New Roman" panose="02020603050405020304" pitchFamily="18" charset="0"/>
              </a:rPr>
              <a:t>架构</a:t>
            </a:r>
            <a:endParaRPr lang="zh-CN" altLang="en-US" b="1" dirty="0">
              <a:solidFill>
                <a:srgbClr val="0E6EB8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85B04AC-F9CC-4427-8C10-5BA496BB9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087" y="1471612"/>
            <a:ext cx="1008697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62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5">
            <a:extLst>
              <a:ext uri="{FF2B5EF4-FFF2-40B4-BE49-F238E27FC236}">
                <a16:creationId xmlns:a16="http://schemas.microsoft.com/office/drawing/2014/main" id="{0346753A-0785-4874-999F-FA2D83BD644A}"/>
              </a:ext>
            </a:extLst>
          </p:cNvPr>
          <p:cNvSpPr/>
          <p:nvPr/>
        </p:nvSpPr>
        <p:spPr>
          <a:xfrm>
            <a:off x="2875429" y="4693030"/>
            <a:ext cx="6091518" cy="904114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圆角矩形 5">
            <a:extLst>
              <a:ext uri="{FF2B5EF4-FFF2-40B4-BE49-F238E27FC236}">
                <a16:creationId xmlns:a16="http://schemas.microsoft.com/office/drawing/2014/main" id="{D6402A70-A3E7-46C8-8590-A568CD895A9C}"/>
              </a:ext>
            </a:extLst>
          </p:cNvPr>
          <p:cNvSpPr/>
          <p:nvPr/>
        </p:nvSpPr>
        <p:spPr>
          <a:xfrm>
            <a:off x="2875429" y="3612049"/>
            <a:ext cx="6091518" cy="904114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48643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  <a:latin typeface="Times New Roman" panose="02020603050405020304" pitchFamily="18" charset="0"/>
              </a:rPr>
              <a:t>并行的层次结构</a:t>
            </a:r>
            <a:endParaRPr lang="zh-CN" altLang="en-US" b="1" dirty="0">
              <a:solidFill>
                <a:srgbClr val="0E6EB8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875429" y="2531068"/>
            <a:ext cx="6091518" cy="90411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3534335" y="2635955"/>
            <a:ext cx="1546412" cy="672353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openacc</a:t>
            </a:r>
            <a:endParaRPr kumimoji="1"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5253557" y="2646186"/>
            <a:ext cx="1546412" cy="672353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athread</a:t>
            </a:r>
            <a:endParaRPr kumimoji="1"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6934009" y="2646186"/>
            <a:ext cx="1546412" cy="672353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DMA</a:t>
            </a:r>
            <a:r>
              <a:rPr kumimoji="1" lang="zh-CN" altLang="en-US"/>
              <a:t>通信</a:t>
            </a:r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9904504" y="2635954"/>
            <a:ext cx="1546412" cy="67235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寄存器通信</a:t>
            </a:r>
          </a:p>
        </p:txBody>
      </p:sp>
      <p:sp>
        <p:nvSpPr>
          <p:cNvPr id="3" name="左箭头 2"/>
          <p:cNvSpPr/>
          <p:nvPr/>
        </p:nvSpPr>
        <p:spPr>
          <a:xfrm>
            <a:off x="8577960" y="2857819"/>
            <a:ext cx="1284787" cy="345421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</a:rPr>
              <a:t>强辅助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5253557" y="3721454"/>
            <a:ext cx="1592102" cy="672353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simd</a:t>
            </a:r>
            <a:endParaRPr kumimoji="1" lang="zh-CN" altLang="en-US" dirty="0"/>
          </a:p>
        </p:txBody>
      </p:sp>
      <p:sp>
        <p:nvSpPr>
          <p:cNvPr id="16" name="圆角矩形 15"/>
          <p:cNvSpPr/>
          <p:nvPr/>
        </p:nvSpPr>
        <p:spPr>
          <a:xfrm>
            <a:off x="5253557" y="4802432"/>
            <a:ext cx="1592102" cy="67235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汇编优化</a:t>
            </a:r>
            <a:endParaRPr kumimoji="1" lang="zh-CN" altLang="en-US" dirty="0"/>
          </a:p>
        </p:txBody>
      </p:sp>
      <p:sp>
        <p:nvSpPr>
          <p:cNvPr id="4" name="单圆角矩形 3"/>
          <p:cNvSpPr/>
          <p:nvPr/>
        </p:nvSpPr>
        <p:spPr>
          <a:xfrm>
            <a:off x="5122504" y="2585931"/>
            <a:ext cx="3455456" cy="792481"/>
          </a:xfrm>
          <a:prstGeom prst="round1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B4A16D-D3C9-482A-AE3A-19EA6D09CD42}"/>
              </a:ext>
            </a:extLst>
          </p:cNvPr>
          <p:cNvSpPr txBox="1"/>
          <p:nvPr/>
        </p:nvSpPr>
        <p:spPr>
          <a:xfrm>
            <a:off x="540150" y="2787464"/>
            <a:ext cx="2262158" cy="36933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/>
              <a:t>多线程（众核）并行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91EBA4F-D8F0-448B-91A9-F0A198A05D80}"/>
              </a:ext>
            </a:extLst>
          </p:cNvPr>
          <p:cNvSpPr txBox="1"/>
          <p:nvPr/>
        </p:nvSpPr>
        <p:spPr>
          <a:xfrm>
            <a:off x="540150" y="3879440"/>
            <a:ext cx="2262158" cy="36933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数据并行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E16DEC3-4545-4D05-AE09-A86B309FC6EF}"/>
              </a:ext>
            </a:extLst>
          </p:cNvPr>
          <p:cNvSpPr txBox="1"/>
          <p:nvPr/>
        </p:nvSpPr>
        <p:spPr>
          <a:xfrm>
            <a:off x="540150" y="4953942"/>
            <a:ext cx="2262158" cy="36933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指令级并行</a:t>
            </a:r>
          </a:p>
        </p:txBody>
      </p:sp>
      <p:sp>
        <p:nvSpPr>
          <p:cNvPr id="23" name="圆角矩形 5">
            <a:extLst>
              <a:ext uri="{FF2B5EF4-FFF2-40B4-BE49-F238E27FC236}">
                <a16:creationId xmlns:a16="http://schemas.microsoft.com/office/drawing/2014/main" id="{7DB20991-F474-4AB8-AA68-1F9ACA44AB0E}"/>
              </a:ext>
            </a:extLst>
          </p:cNvPr>
          <p:cNvSpPr/>
          <p:nvPr/>
        </p:nvSpPr>
        <p:spPr>
          <a:xfrm>
            <a:off x="2871758" y="1447439"/>
            <a:ext cx="6091518" cy="904114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圆角矩形 12">
            <a:extLst>
              <a:ext uri="{FF2B5EF4-FFF2-40B4-BE49-F238E27FC236}">
                <a16:creationId xmlns:a16="http://schemas.microsoft.com/office/drawing/2014/main" id="{D77B7BAC-9E08-47A6-902A-A80EB22E5A7E}"/>
              </a:ext>
            </a:extLst>
          </p:cNvPr>
          <p:cNvSpPr/>
          <p:nvPr/>
        </p:nvSpPr>
        <p:spPr>
          <a:xfrm>
            <a:off x="5249886" y="1556844"/>
            <a:ext cx="1592102" cy="67235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MPI</a:t>
            </a:r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7106D45-91C8-4B81-88EE-697FC2EEB529}"/>
              </a:ext>
            </a:extLst>
          </p:cNvPr>
          <p:cNvSpPr txBox="1"/>
          <p:nvPr/>
        </p:nvSpPr>
        <p:spPr>
          <a:xfrm>
            <a:off x="540149" y="1714830"/>
            <a:ext cx="2262159" cy="36933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/>
              <a:t>多进程（主核）并行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众核并行准备阶段</a:t>
            </a:r>
          </a:p>
        </p:txBody>
      </p:sp>
      <p:sp>
        <p:nvSpPr>
          <p:cNvPr id="1048600" name="文本框 11"/>
          <p:cNvSpPr txBox="1"/>
          <p:nvPr/>
        </p:nvSpPr>
        <p:spPr>
          <a:xfrm>
            <a:off x="503339" y="1168849"/>
            <a:ext cx="659374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并行模式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30" y="1755775"/>
            <a:ext cx="2429510" cy="23856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26440" y="4141470"/>
            <a:ext cx="1568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主从加速并行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380" y="1855470"/>
            <a:ext cx="2071370" cy="2286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01990" y="4141470"/>
            <a:ext cx="1568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主从协同并行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2396" y="1981835"/>
            <a:ext cx="2071370" cy="16744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394536" y="4141470"/>
            <a:ext cx="1568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主从异步并行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2231" y="1768475"/>
            <a:ext cx="3094355" cy="21012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239896" y="4141470"/>
            <a:ext cx="2352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主从动态并行</a:t>
            </a:r>
          </a:p>
        </p:txBody>
      </p:sp>
      <p:sp>
        <p:nvSpPr>
          <p:cNvPr id="10" name="文本框 11"/>
          <p:cNvSpPr txBox="1"/>
          <p:nvPr/>
        </p:nvSpPr>
        <p:spPr>
          <a:xfrm>
            <a:off x="434124" y="4613089"/>
            <a:ext cx="659374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从核启动</a:t>
            </a:r>
            <a:r>
              <a:rPr lang="en-US" altLang="zh-CN" sz="2400" b="1" dirty="0"/>
              <a:t>/</a:t>
            </a:r>
            <a:r>
              <a:rPr lang="zh-CN" altLang="en-US" sz="2400" b="1" dirty="0"/>
              <a:t>终止函数</a:t>
            </a:r>
          </a:p>
        </p:txBody>
      </p:sp>
      <p:sp>
        <p:nvSpPr>
          <p:cNvPr id="11" name="文本框 11"/>
          <p:cNvSpPr txBox="1"/>
          <p:nvPr/>
        </p:nvSpPr>
        <p:spPr>
          <a:xfrm>
            <a:off x="864019" y="5096614"/>
            <a:ext cx="74697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athread_create(int id , start_routine fpc, void *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64019" y="5414394"/>
            <a:ext cx="6593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athread_spawn(start_routine fpc, void *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976CDA0-ED18-48FE-9EF9-59B715BD724C}"/>
              </a:ext>
            </a:extLst>
          </p:cNvPr>
          <p:cNvSpPr txBox="1"/>
          <p:nvPr/>
        </p:nvSpPr>
        <p:spPr>
          <a:xfrm>
            <a:off x="864018" y="5734514"/>
            <a:ext cx="6593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athread_wait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(int id);	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athread_join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EDE99A7-27C8-4458-BEB4-A49BF3361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514" y="419172"/>
            <a:ext cx="3762375" cy="4000500"/>
          </a:xfrm>
          <a:prstGeom prst="rect">
            <a:avLst/>
          </a:prstGeom>
        </p:spPr>
      </p:pic>
      <p:sp>
        <p:nvSpPr>
          <p:cNvPr id="1048599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0E6EB8"/>
                </a:solidFill>
              </a:rPr>
              <a:t>DMA </a:t>
            </a:r>
            <a:r>
              <a:rPr lang="zh-CN" altLang="en-US" b="1" dirty="0">
                <a:solidFill>
                  <a:srgbClr val="0E6EB8"/>
                </a:solidFill>
              </a:rPr>
              <a:t>通信</a:t>
            </a:r>
          </a:p>
        </p:txBody>
      </p:sp>
      <p:sp>
        <p:nvSpPr>
          <p:cNvPr id="1048600" name="文本框 11"/>
          <p:cNvSpPr txBox="1"/>
          <p:nvPr/>
        </p:nvSpPr>
        <p:spPr>
          <a:xfrm>
            <a:off x="503339" y="1168849"/>
            <a:ext cx="659374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兵马未动，粮草先行</a:t>
            </a:r>
          </a:p>
        </p:txBody>
      </p:sp>
      <p:sp>
        <p:nvSpPr>
          <p:cNvPr id="1048601" name="文本框 37"/>
          <p:cNvSpPr txBox="1"/>
          <p:nvPr/>
        </p:nvSpPr>
        <p:spPr>
          <a:xfrm>
            <a:off x="746436" y="1798955"/>
            <a:ext cx="330454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</a:rPr>
              <a:t>GLD/GST </a:t>
            </a:r>
            <a:r>
              <a:rPr lang="zh-CN" altLang="en-US" sz="2000" dirty="0"/>
              <a:t>直接访问主存：    </a:t>
            </a:r>
          </a:p>
        </p:txBody>
      </p:sp>
      <p:sp>
        <p:nvSpPr>
          <p:cNvPr id="1048602" name="矩形 13"/>
          <p:cNvSpPr/>
          <p:nvPr/>
        </p:nvSpPr>
        <p:spPr>
          <a:xfrm>
            <a:off x="746436" y="2562225"/>
            <a:ext cx="330454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</a:rPr>
              <a:t> DMA </a:t>
            </a:r>
            <a:r>
              <a:rPr lang="zh-CN" altLang="en-US" sz="2000" dirty="0"/>
              <a:t>通信批量访主存    ：</a:t>
            </a:r>
          </a:p>
        </p:txBody>
      </p:sp>
      <p:graphicFrame>
        <p:nvGraphicFramePr>
          <p:cNvPr id="4194310" name="对象 8"/>
          <p:cNvGraphicFramePr/>
          <p:nvPr>
            <p:extLst>
              <p:ext uri="{D42A27DB-BD31-4B8C-83A1-F6EECF244321}">
                <p14:modId xmlns:p14="http://schemas.microsoft.com/office/powerpoint/2010/main" val="1739213164"/>
              </p:ext>
            </p:extLst>
          </p:nvPr>
        </p:nvGraphicFramePr>
        <p:xfrm>
          <a:off x="4246493" y="1722120"/>
          <a:ext cx="2497455" cy="516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5" r:id="rId5" imgW="5191125" imgH="1257300" progId="Visio.Drawing.11">
                  <p:embed/>
                </p:oleObj>
              </mc:Choice>
              <mc:Fallback>
                <p:oleObj r:id="rId5" imgW="5191125" imgH="1257300" progId="Visio.Drawing.11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46493" y="1722120"/>
                        <a:ext cx="2497455" cy="5162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4311" name="对象 10"/>
          <p:cNvGraphicFramePr/>
          <p:nvPr>
            <p:extLst>
              <p:ext uri="{D42A27DB-BD31-4B8C-83A1-F6EECF244321}">
                <p14:modId xmlns:p14="http://schemas.microsoft.com/office/powerpoint/2010/main" val="3151177144"/>
              </p:ext>
            </p:extLst>
          </p:nvPr>
        </p:nvGraphicFramePr>
        <p:xfrm>
          <a:off x="4246493" y="2511425"/>
          <a:ext cx="400939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6" r:id="rId7" imgW="8220075" imgH="1257300" progId="Visio.Drawing.11">
                  <p:embed/>
                </p:oleObj>
              </mc:Choice>
              <mc:Fallback>
                <p:oleObj r:id="rId7" imgW="8220075" imgH="1257300" progId="Visio.Drawing.11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46493" y="2511425"/>
                        <a:ext cx="400939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8603" name="文本框 14"/>
          <p:cNvSpPr txBox="1"/>
          <p:nvPr/>
        </p:nvSpPr>
        <p:spPr>
          <a:xfrm>
            <a:off x="879982" y="3143250"/>
            <a:ext cx="4421223" cy="646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zh-CN" altLang="en-US" b="1" dirty="0">
                <a:latin typeface="Times New Roman" panose="02020603050405020304" pitchFamily="18" charset="0"/>
              </a:rPr>
              <a:t>设计参数结构体，打包离散变量，统一由结构体向从核传递参数，降低访存开销</a:t>
            </a:r>
          </a:p>
        </p:txBody>
      </p:sp>
      <p:sp>
        <p:nvSpPr>
          <p:cNvPr id="1048604" name="流程图: 文档 15"/>
          <p:cNvSpPr/>
          <p:nvPr/>
        </p:nvSpPr>
        <p:spPr>
          <a:xfrm>
            <a:off x="883523" y="3985650"/>
            <a:ext cx="3478530" cy="1969721"/>
          </a:xfrm>
          <a:prstGeom prst="flowChartDocumen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_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swarg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long	n;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double *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int	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ncoef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double *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double *result;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endParaRPr lang="zh-CN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48605" name="文本框 18"/>
          <p:cNvSpPr txBox="1"/>
          <p:nvPr/>
        </p:nvSpPr>
        <p:spPr>
          <a:xfrm>
            <a:off x="4788186" y="4193995"/>
            <a:ext cx="3427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传递结构体参数的两种方式：</a:t>
            </a:r>
          </a:p>
        </p:txBody>
      </p:sp>
      <p:sp>
        <p:nvSpPr>
          <p:cNvPr id="1048606" name="文本框 19"/>
          <p:cNvSpPr txBox="1"/>
          <p:nvPr/>
        </p:nvSpPr>
        <p:spPr>
          <a:xfrm>
            <a:off x="4788186" y="4623255"/>
            <a:ext cx="5960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extern struct _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swarg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1048607" name="文本框 20"/>
          <p:cNvSpPr txBox="1"/>
          <p:nvPr/>
        </p:nvSpPr>
        <p:spPr>
          <a:xfrm>
            <a:off x="4788185" y="4945825"/>
            <a:ext cx="6636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athread_spawn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sumsw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&amp;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);		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（主核）</a:t>
            </a:r>
          </a:p>
          <a:p>
            <a:pPr indent="0">
              <a:buFont typeface="Wingdings" panose="05000000000000000000" charset="0"/>
              <a:buNone/>
            </a:pP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slave_sumsw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(struct _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swarg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);	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（从核）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0E6EB8"/>
                </a:solidFill>
              </a:rPr>
              <a:t>DMA </a:t>
            </a:r>
            <a:r>
              <a:rPr lang="zh-CN" altLang="en-US" b="1" dirty="0">
                <a:solidFill>
                  <a:srgbClr val="0E6EB8"/>
                </a:solidFill>
              </a:rPr>
              <a:t>通信</a:t>
            </a:r>
          </a:p>
        </p:txBody>
      </p:sp>
      <p:sp>
        <p:nvSpPr>
          <p:cNvPr id="1048584" name="文本框 3"/>
          <p:cNvSpPr txBox="1"/>
          <p:nvPr/>
        </p:nvSpPr>
        <p:spPr>
          <a:xfrm>
            <a:off x="503339" y="1168849"/>
            <a:ext cx="659374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/>
              <a:t>DMA </a:t>
            </a:r>
            <a:r>
              <a:rPr lang="zh-CN" altLang="en-US" sz="2400" b="1" dirty="0"/>
              <a:t>初始化设置</a:t>
            </a:r>
          </a:p>
        </p:txBody>
      </p:sp>
      <p:graphicFrame>
        <p:nvGraphicFramePr>
          <p:cNvPr id="4194304" name="对象 4"/>
          <p:cNvGraphicFramePr/>
          <p:nvPr/>
        </p:nvGraphicFramePr>
        <p:xfrm>
          <a:off x="652780" y="1629410"/>
          <a:ext cx="6082030" cy="572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82" r:id="rId4" imgW="13851890" imgH="1274445" progId="Visio.Drawing.11">
                  <p:embed/>
                </p:oleObj>
              </mc:Choice>
              <mc:Fallback>
                <p:oleObj r:id="rId4" imgW="13851890" imgH="1274445" progId="Visio.Drawing.11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2780" y="1629410"/>
                        <a:ext cx="6082030" cy="572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4305" name="对象 1"/>
          <p:cNvGraphicFramePr/>
          <p:nvPr/>
        </p:nvGraphicFramePr>
        <p:xfrm>
          <a:off x="652780" y="2323465"/>
          <a:ext cx="6082030" cy="612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83" r:id="rId6" imgW="23251795" imgH="2142490" progId="Visio.Drawing.11">
                  <p:embed/>
                </p:oleObj>
              </mc:Choice>
              <mc:Fallback>
                <p:oleObj r:id="rId6" imgW="23251795" imgH="2142490" progId="Visio.Drawing.11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2780" y="2323465"/>
                        <a:ext cx="6082030" cy="612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4306" name="对象 5"/>
          <p:cNvGraphicFramePr/>
          <p:nvPr/>
        </p:nvGraphicFramePr>
        <p:xfrm>
          <a:off x="652463" y="3043238"/>
          <a:ext cx="6081712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84" r:id="rId8" imgW="23251795" imgH="2207895" progId="Visio.Drawing.11">
                  <p:embed/>
                </p:oleObj>
              </mc:Choice>
              <mc:Fallback>
                <p:oleObj r:id="rId8" imgW="23251795" imgH="2207895" progId="Visio.Drawing.11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52463" y="3043238"/>
                        <a:ext cx="6081712" cy="582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4307" name="对象 8"/>
          <p:cNvGraphicFramePr/>
          <p:nvPr/>
        </p:nvGraphicFramePr>
        <p:xfrm>
          <a:off x="652780" y="3709353"/>
          <a:ext cx="608203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85" r:id="rId10" imgW="13563600" imgH="1247775" progId="Visio.Drawing.11">
                  <p:embed/>
                </p:oleObj>
              </mc:Choice>
              <mc:Fallback>
                <p:oleObj r:id="rId10" imgW="13563600" imgH="1247775" progId="Visio.Drawing.11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52780" y="3709353"/>
                        <a:ext cx="608203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8585" name="文本框 10"/>
          <p:cNvSpPr txBox="1"/>
          <p:nvPr/>
        </p:nvSpPr>
        <p:spPr>
          <a:xfrm>
            <a:off x="763905" y="5078730"/>
            <a:ext cx="10987405" cy="5835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dma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Rb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Rc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椭圆形标注 14">
            <a:extLst>
              <a:ext uri="{FF2B5EF4-FFF2-40B4-BE49-F238E27FC236}">
                <a16:creationId xmlns:a16="http://schemas.microsoft.com/office/drawing/2014/main" id="{D3A225E6-7218-445C-B435-698D83F644A8}"/>
              </a:ext>
            </a:extLst>
          </p:cNvPr>
          <p:cNvSpPr/>
          <p:nvPr/>
        </p:nvSpPr>
        <p:spPr>
          <a:xfrm>
            <a:off x="1272403" y="3148647"/>
            <a:ext cx="3077210" cy="1948180"/>
          </a:xfrm>
          <a:prstGeom prst="wedgeEllipseCallout">
            <a:avLst>
              <a:gd name="adj1" fmla="val -31365"/>
              <a:gd name="adj2" fmla="val -61673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zh-CN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命令操作符：</a:t>
            </a:r>
            <a:endParaRPr lang="en-US" altLang="zh-CN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zh-CN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DMA_OP {</a:t>
            </a: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DMA_PUT，</a:t>
            </a: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DMA_GET，</a:t>
            </a: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DMA_PUT_P，</a:t>
            </a: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DMA_GET_P，</a:t>
            </a: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DMA_BARRIER=5，</a:t>
            </a: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};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53AE657-7153-430C-B304-05BEEC9AE31E}"/>
              </a:ext>
            </a:extLst>
          </p:cNvPr>
          <p:cNvSpPr txBox="1"/>
          <p:nvPr/>
        </p:nvSpPr>
        <p:spPr>
          <a:xfrm>
            <a:off x="6833813" y="1696227"/>
            <a:ext cx="5223510" cy="280076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 anchor="t">
            <a:spAutoFit/>
          </a:bodyPr>
          <a:lstStyle/>
          <a:p>
            <a:r>
              <a:rPr lang="en-US" altLang="zh-CN" sz="1600" dirty="0" err="1">
                <a:latin typeface="Consolas" panose="020B0609020204030204" pitchFamily="49" charset="0"/>
                <a:cs typeface="Courier New" panose="02070309020205020404" pitchFamily="49" charset="0"/>
                <a:sym typeface="+mn-ea"/>
              </a:rPr>
              <a:t>dma_set_size</a:t>
            </a:r>
            <a:r>
              <a:rPr lang="en-US" altLang="zh-CN" sz="1600" dirty="0">
                <a:latin typeface="Consolas" panose="020B0609020204030204" pitchFamily="49" charset="0"/>
                <a:cs typeface="Courier New" panose="02070309020205020404" pitchFamily="49" charset="0"/>
                <a:sym typeface="+mn-ea"/>
              </a:rPr>
              <a:t>(</a:t>
            </a:r>
            <a:r>
              <a:rPr lang="en-US" altLang="zh-CN" sz="1600" dirty="0" err="1">
                <a:latin typeface="Consolas" panose="020B0609020204030204" pitchFamily="49" charset="0"/>
                <a:cs typeface="Courier New" panose="02070309020205020404" pitchFamily="49" charset="0"/>
                <a:sym typeface="+mn-ea"/>
              </a:rPr>
              <a:t>dma_desc</a:t>
            </a:r>
            <a:r>
              <a:rPr lang="en-US" altLang="zh-CN" sz="1600" dirty="0">
                <a:latin typeface="Consolas" panose="020B0609020204030204" pitchFamily="49" charset="0"/>
                <a:cs typeface="Courier New" panose="02070309020205020404" pitchFamily="49" charset="0"/>
                <a:sym typeface="+mn-ea"/>
              </a:rPr>
              <a:t> *</a:t>
            </a:r>
            <a:r>
              <a:rPr lang="en-US" altLang="zh-CN" sz="1600" dirty="0" err="1">
                <a:latin typeface="Consolas" panose="020B0609020204030204" pitchFamily="49" charset="0"/>
                <a:cs typeface="Courier New" panose="02070309020205020404" pitchFamily="49" charset="0"/>
                <a:sym typeface="+mn-ea"/>
              </a:rPr>
              <a:t>dma_d</a:t>
            </a:r>
            <a:r>
              <a:rPr lang="en-US" altLang="zh-CN" sz="1600" dirty="0">
                <a:latin typeface="Consolas" panose="020B0609020204030204" pitchFamily="49" charset="0"/>
                <a:cs typeface="Courier New" panose="02070309020205020404" pitchFamily="49" charset="0"/>
                <a:sym typeface="+mn-ea"/>
              </a:rPr>
              <a:t>, int size);</a:t>
            </a:r>
          </a:p>
          <a:p>
            <a:r>
              <a:rPr lang="en-US" altLang="zh-CN" sz="1600" dirty="0" err="1">
                <a:latin typeface="Consolas" panose="020B0609020204030204" pitchFamily="49" charset="0"/>
              </a:rPr>
              <a:t>dma_set_reply</a:t>
            </a:r>
            <a:r>
              <a:rPr lang="en-US" altLang="zh-CN" sz="1600" dirty="0">
                <a:latin typeface="Consolas" panose="020B0609020204030204" pitchFamily="49" charset="0"/>
              </a:rPr>
              <a:t>(</a:t>
            </a:r>
            <a:r>
              <a:rPr lang="en-US" altLang="zh-CN" sz="1600" dirty="0" err="1">
                <a:latin typeface="Consolas" panose="020B0609020204030204" pitchFamily="49" charset="0"/>
              </a:rPr>
              <a:t>dma_desc</a:t>
            </a:r>
            <a:r>
              <a:rPr lang="en-US" altLang="zh-CN" sz="1600" dirty="0">
                <a:latin typeface="Consolas" panose="020B0609020204030204" pitchFamily="49" charset="0"/>
              </a:rPr>
              <a:t> *</a:t>
            </a:r>
            <a:r>
              <a:rPr lang="en-US" altLang="zh-CN" sz="1600" dirty="0" err="1">
                <a:latin typeface="Consolas" panose="020B0609020204030204" pitchFamily="49" charset="0"/>
              </a:rPr>
              <a:t>dma_d</a:t>
            </a:r>
            <a:r>
              <a:rPr lang="en-US" altLang="zh-CN" sz="1600" dirty="0">
                <a:latin typeface="Consolas" panose="020B0609020204030204" pitchFamily="49" charset="0"/>
              </a:rPr>
              <a:t>, int *reply);</a:t>
            </a:r>
          </a:p>
          <a:p>
            <a:r>
              <a:rPr lang="en-US" altLang="zh-CN" sz="1600" dirty="0" err="1">
                <a:latin typeface="Consolas" panose="020B0609020204030204" pitchFamily="49" charset="0"/>
              </a:rPr>
              <a:t>dma_set_op</a:t>
            </a:r>
            <a:r>
              <a:rPr lang="en-US" altLang="zh-CN" sz="1600" dirty="0">
                <a:latin typeface="Consolas" panose="020B0609020204030204" pitchFamily="49" charset="0"/>
              </a:rPr>
              <a:t>(</a:t>
            </a:r>
            <a:r>
              <a:rPr lang="en-US" altLang="zh-CN" sz="1600" dirty="0" err="1">
                <a:latin typeface="Consolas" panose="020B0609020204030204" pitchFamily="49" charset="0"/>
              </a:rPr>
              <a:t>dma_desc</a:t>
            </a:r>
            <a:r>
              <a:rPr lang="en-US" altLang="zh-CN" sz="1600" dirty="0">
                <a:latin typeface="Consolas" panose="020B0609020204030204" pitchFamily="49" charset="0"/>
              </a:rPr>
              <a:t> *</a:t>
            </a:r>
            <a:r>
              <a:rPr lang="en-US" altLang="zh-CN" sz="1600" dirty="0" err="1">
                <a:latin typeface="Consolas" panose="020B0609020204030204" pitchFamily="49" charset="0"/>
              </a:rPr>
              <a:t>dma_d</a:t>
            </a:r>
            <a:r>
              <a:rPr lang="en-US" altLang="zh-CN" sz="1600" dirty="0">
                <a:latin typeface="Consolas" panose="020B0609020204030204" pitchFamily="49" charset="0"/>
              </a:rPr>
              <a:t>, </a:t>
            </a:r>
            <a:r>
              <a:rPr lang="en-US" altLang="zh-CN" sz="1600" dirty="0" err="1">
                <a:latin typeface="Consolas" panose="020B0609020204030204" pitchFamily="49" charset="0"/>
              </a:rPr>
              <a:t>dma_op</a:t>
            </a:r>
            <a:r>
              <a:rPr lang="en-US" altLang="zh-CN" sz="1600" dirty="0">
                <a:latin typeface="Consolas" panose="020B0609020204030204" pitchFamily="49" charset="0"/>
              </a:rPr>
              <a:t> op);</a:t>
            </a:r>
          </a:p>
          <a:p>
            <a:r>
              <a:rPr lang="fr-FR" altLang="zh-CN" sz="1600" dirty="0">
                <a:latin typeface="Consolas" panose="020B0609020204030204" pitchFamily="49" charset="0"/>
              </a:rPr>
              <a:t>dma_set_mode(dma_desc* dma_d, dma_mode mode);</a:t>
            </a:r>
          </a:p>
          <a:p>
            <a:r>
              <a:rPr lang="da-DK" altLang="zh-CN" sz="1600" dirty="0">
                <a:latin typeface="Consolas" panose="020B0609020204030204" pitchFamily="49" charset="0"/>
              </a:rPr>
              <a:t>dma_set_mask(dma_desc *dma_d, int mask);</a:t>
            </a:r>
          </a:p>
          <a:p>
            <a:r>
              <a:rPr lang="en-US" altLang="zh-CN" sz="1600" dirty="0" err="1">
                <a:latin typeface="Consolas" panose="020B0609020204030204" pitchFamily="49" charset="0"/>
              </a:rPr>
              <a:t>dma_set_bsize</a:t>
            </a:r>
            <a:r>
              <a:rPr lang="en-US" altLang="zh-CN" sz="1600" dirty="0">
                <a:latin typeface="Consolas" panose="020B0609020204030204" pitchFamily="49" charset="0"/>
              </a:rPr>
              <a:t>(</a:t>
            </a:r>
            <a:r>
              <a:rPr lang="en-US" altLang="zh-CN" sz="1600" dirty="0" err="1">
                <a:latin typeface="Consolas" panose="020B0609020204030204" pitchFamily="49" charset="0"/>
              </a:rPr>
              <a:t>dma_desc</a:t>
            </a:r>
            <a:r>
              <a:rPr lang="en-US" altLang="zh-CN" sz="1600" dirty="0">
                <a:latin typeface="Consolas" panose="020B0609020204030204" pitchFamily="49" charset="0"/>
              </a:rPr>
              <a:t> *</a:t>
            </a:r>
            <a:r>
              <a:rPr lang="en-US" altLang="zh-CN" sz="1600" dirty="0" err="1">
                <a:latin typeface="Consolas" panose="020B0609020204030204" pitchFamily="49" charset="0"/>
              </a:rPr>
              <a:t>dma_d</a:t>
            </a:r>
            <a:r>
              <a:rPr lang="en-US" altLang="zh-CN" sz="1600" dirty="0">
                <a:latin typeface="Consolas" panose="020B0609020204030204" pitchFamily="49" charset="0"/>
              </a:rPr>
              <a:t>, int </a:t>
            </a:r>
            <a:r>
              <a:rPr lang="en-US" altLang="zh-CN" sz="1600" dirty="0" err="1">
                <a:latin typeface="Consolas" panose="020B0609020204030204" pitchFamily="49" charset="0"/>
              </a:rPr>
              <a:t>bsize</a:t>
            </a:r>
            <a:r>
              <a:rPr lang="en-US" altLang="zh-CN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600" dirty="0" err="1">
                <a:latin typeface="Consolas" panose="020B0609020204030204" pitchFamily="49" charset="0"/>
              </a:rPr>
              <a:t>dma_set_stepsize</a:t>
            </a:r>
            <a:r>
              <a:rPr lang="en-US" altLang="zh-CN" sz="1600" dirty="0">
                <a:latin typeface="Consolas" panose="020B0609020204030204" pitchFamily="49" charset="0"/>
              </a:rPr>
              <a:t>(</a:t>
            </a:r>
            <a:r>
              <a:rPr lang="en-US" altLang="zh-CN" sz="1600" dirty="0" err="1">
                <a:latin typeface="Consolas" panose="020B0609020204030204" pitchFamily="49" charset="0"/>
              </a:rPr>
              <a:t>dma_desc</a:t>
            </a:r>
            <a:r>
              <a:rPr lang="en-US" altLang="zh-CN" sz="1600" dirty="0">
                <a:latin typeface="Consolas" panose="020B0609020204030204" pitchFamily="49" charset="0"/>
              </a:rPr>
              <a:t> *</a:t>
            </a:r>
            <a:r>
              <a:rPr lang="en-US" altLang="zh-CN" sz="1600" dirty="0" err="1">
                <a:latin typeface="Consolas" panose="020B0609020204030204" pitchFamily="49" charset="0"/>
              </a:rPr>
              <a:t>dma_d</a:t>
            </a:r>
            <a:r>
              <a:rPr lang="en-US" altLang="zh-CN" sz="1600" dirty="0">
                <a:latin typeface="Consolas" panose="020B0609020204030204" pitchFamily="49" charset="0"/>
              </a:rPr>
              <a:t>, int length); </a:t>
            </a:r>
            <a:r>
              <a:rPr lang="en-US" altLang="zh-CN" sz="1600" dirty="0" err="1">
                <a:latin typeface="Consolas" panose="020B0609020204030204" pitchFamily="49" charset="0"/>
              </a:rPr>
              <a:t>dma_wait</a:t>
            </a:r>
            <a:r>
              <a:rPr lang="en-US" altLang="zh-CN" sz="1600" dirty="0">
                <a:latin typeface="Consolas" panose="020B0609020204030204" pitchFamily="49" charset="0"/>
              </a:rPr>
              <a:t>(int *reply, int count);</a:t>
            </a:r>
          </a:p>
          <a:p>
            <a:r>
              <a:rPr lang="en-US" altLang="zh-CN" sz="1600" dirty="0" err="1">
                <a:latin typeface="Consolas" panose="020B0609020204030204" pitchFamily="49" charset="0"/>
              </a:rPr>
              <a:t>dma_barrier</a:t>
            </a:r>
            <a:r>
              <a:rPr lang="en-US" altLang="zh-CN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1600" b="1" dirty="0" err="1">
                <a:latin typeface="Consolas" panose="020B0609020204030204" pitchFamily="49" charset="0"/>
              </a:rPr>
              <a:t>dma</a:t>
            </a:r>
            <a:r>
              <a:rPr lang="en-US" altLang="zh-CN" sz="1600" b="1" dirty="0">
                <a:latin typeface="Consolas" panose="020B0609020204030204" pitchFamily="49" charset="0"/>
              </a:rPr>
              <a:t> (</a:t>
            </a:r>
            <a:r>
              <a:rPr lang="en-US" altLang="zh-CN" sz="1600" b="1" dirty="0" err="1">
                <a:latin typeface="Consolas" panose="020B0609020204030204" pitchFamily="49" charset="0"/>
              </a:rPr>
              <a:t>dma_desc</a:t>
            </a:r>
            <a:r>
              <a:rPr lang="en-US" altLang="zh-CN" sz="1600" b="1" dirty="0"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latin typeface="Consolas" panose="020B0609020204030204" pitchFamily="49" charset="0"/>
              </a:rPr>
              <a:t>dma_d</a:t>
            </a:r>
            <a:r>
              <a:rPr lang="en-US" altLang="zh-CN" sz="1600" b="1" dirty="0">
                <a:latin typeface="Consolas" panose="020B0609020204030204" pitchFamily="49" charset="0"/>
              </a:rPr>
              <a:t>, long mem, long </a:t>
            </a:r>
            <a:r>
              <a:rPr lang="en-US" altLang="zh-CN" sz="1600" b="1" dirty="0" err="1">
                <a:latin typeface="Consolas" panose="020B0609020204030204" pitchFamily="49" charset="0"/>
              </a:rPr>
              <a:t>ldm</a:t>
            </a:r>
            <a:r>
              <a:rPr lang="en-US" altLang="zh-CN" sz="1600" b="1" dirty="0">
                <a:latin typeface="Consolas" panose="020B0609020204030204" pitchFamily="49" charset="0"/>
              </a:rPr>
              <a:t>);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b="1" dirty="0">
                <a:latin typeface="Consolas" panose="020B0609020204030204" pitchFamily="49" charset="0"/>
              </a:rPr>
              <a:t>...</a:t>
            </a:r>
            <a:endParaRPr lang="zh-CN" altLang="en-US" sz="1600" b="1" dirty="0">
              <a:latin typeface="Consolas" panose="020B0609020204030204" pitchFamily="49" charset="0"/>
            </a:endParaRPr>
          </a:p>
        </p:txBody>
      </p:sp>
      <p:sp>
        <p:nvSpPr>
          <p:cNvPr id="18" name="椭圆形标注 13">
            <a:extLst>
              <a:ext uri="{FF2B5EF4-FFF2-40B4-BE49-F238E27FC236}">
                <a16:creationId xmlns:a16="http://schemas.microsoft.com/office/drawing/2014/main" id="{78FBF269-561F-4F5A-93E0-4C08649F91A2}"/>
              </a:ext>
            </a:extLst>
          </p:cNvPr>
          <p:cNvSpPr/>
          <p:nvPr/>
        </p:nvSpPr>
        <p:spPr>
          <a:xfrm>
            <a:off x="3800211" y="327024"/>
            <a:ext cx="4278918" cy="1030288"/>
          </a:xfrm>
          <a:prstGeom prst="wedgeEllipseCallout">
            <a:avLst>
              <a:gd name="adj1" fmla="val -35861"/>
              <a:gd name="adj2" fmla="val 73734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zh-CN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屏蔽向量：</a:t>
            </a:r>
            <a:endParaRPr lang="en-US" altLang="zh-CN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zh-CN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广播（行）模式有效</a:t>
            </a:r>
            <a:endParaRPr lang="en-US" altLang="zh-CN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zh-CN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某位为 </a:t>
            </a:r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zh-CN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则屏蔽对应从核传输</a:t>
            </a:r>
            <a:endParaRPr lang="en-US" altLang="zh-CN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椭圆形标注 14">
            <a:extLst>
              <a:ext uri="{FF2B5EF4-FFF2-40B4-BE49-F238E27FC236}">
                <a16:creationId xmlns:a16="http://schemas.microsoft.com/office/drawing/2014/main" id="{2FF8E6EC-A6F9-47FB-ADFB-A6ACFAB0C40D}"/>
              </a:ext>
            </a:extLst>
          </p:cNvPr>
          <p:cNvSpPr/>
          <p:nvPr/>
        </p:nvSpPr>
        <p:spPr>
          <a:xfrm>
            <a:off x="3283385" y="2419321"/>
            <a:ext cx="3371702" cy="999229"/>
          </a:xfrm>
          <a:prstGeom prst="wedgeEllipseCallout">
            <a:avLst>
              <a:gd name="adj1" fmla="val 23905"/>
              <a:gd name="adj2" fmla="val -7094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zh-CN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回答字：</a:t>
            </a:r>
            <a:endParaRPr lang="en-US" altLang="zh-CN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zh-CN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有符号数</a:t>
            </a:r>
            <a:endParaRPr lang="en-US" altLang="zh-CN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DMA </a:t>
            </a:r>
            <a:r>
              <a:rPr lang="zh-CN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操作完成自增 </a:t>
            </a:r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48586" name="椭圆形标注 13"/>
          <p:cNvSpPr/>
          <p:nvPr/>
        </p:nvSpPr>
        <p:spPr>
          <a:xfrm>
            <a:off x="600075" y="253365"/>
            <a:ext cx="3077210" cy="1948180"/>
          </a:xfrm>
          <a:prstGeom prst="wedgeEllipseCallou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zh-CN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命令模式：</a:t>
            </a:r>
            <a:endParaRPr lang="en-US" altLang="zh-CN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DMA_MODE{</a:t>
            </a: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PE_MODE，</a:t>
            </a: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BCAST_MODE，</a:t>
            </a: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ROW_MODE，</a:t>
            </a: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BROW_MODE，</a:t>
            </a: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RANK_MODE，</a:t>
            </a: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 animBg="1"/>
      <p:bldP spid="19" grpId="0" animBg="1"/>
      <p:bldP spid="104858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0E6EB8"/>
                </a:solidFill>
              </a:rPr>
              <a:t>DMA </a:t>
            </a:r>
            <a:r>
              <a:rPr lang="zh-CN" altLang="en-US" b="1" dirty="0">
                <a:solidFill>
                  <a:srgbClr val="0E6EB8"/>
                </a:solidFill>
              </a:rPr>
              <a:t>通信</a:t>
            </a:r>
          </a:p>
        </p:txBody>
      </p:sp>
      <p:sp>
        <p:nvSpPr>
          <p:cNvPr id="1048584" name="文本框 3"/>
          <p:cNvSpPr txBox="1"/>
          <p:nvPr/>
        </p:nvSpPr>
        <p:spPr>
          <a:xfrm>
            <a:off x="503339" y="1168849"/>
            <a:ext cx="659374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/>
              <a:t>DMA </a:t>
            </a:r>
            <a:r>
              <a:rPr lang="zh-CN" altLang="en-US" sz="2400" b="1" dirty="0"/>
              <a:t>初始化设置</a:t>
            </a:r>
          </a:p>
        </p:txBody>
      </p:sp>
      <p:graphicFrame>
        <p:nvGraphicFramePr>
          <p:cNvPr id="4194304" name="对象 4"/>
          <p:cNvGraphicFramePr/>
          <p:nvPr/>
        </p:nvGraphicFramePr>
        <p:xfrm>
          <a:off x="652780" y="1629410"/>
          <a:ext cx="6082030" cy="572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02" r:id="rId4" imgW="13851890" imgH="1274445" progId="Visio.Drawing.11">
                  <p:embed/>
                </p:oleObj>
              </mc:Choice>
              <mc:Fallback>
                <p:oleObj r:id="rId4" imgW="13851890" imgH="1274445" progId="Visio.Drawing.11">
                  <p:embed/>
                  <p:pic>
                    <p:nvPicPr>
                      <p:cNvPr id="0" name="图片 1540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2780" y="1629410"/>
                        <a:ext cx="6082030" cy="572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4305" name="对象 1"/>
          <p:cNvGraphicFramePr/>
          <p:nvPr/>
        </p:nvGraphicFramePr>
        <p:xfrm>
          <a:off x="652780" y="2323465"/>
          <a:ext cx="6082030" cy="612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03" r:id="rId6" imgW="23251795" imgH="2142490" progId="Visio.Drawing.11">
                  <p:embed/>
                </p:oleObj>
              </mc:Choice>
              <mc:Fallback>
                <p:oleObj r:id="rId6" imgW="23251795" imgH="2142490" progId="Visio.Drawing.11">
                  <p:embed/>
                  <p:pic>
                    <p:nvPicPr>
                      <p:cNvPr id="0" name="图片 1540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2780" y="2323465"/>
                        <a:ext cx="6082030" cy="612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4306" name="对象 5"/>
          <p:cNvGraphicFramePr/>
          <p:nvPr/>
        </p:nvGraphicFramePr>
        <p:xfrm>
          <a:off x="652780" y="3042920"/>
          <a:ext cx="6082030" cy="583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04" r:id="rId8" imgW="23251795" imgH="2207895" progId="Visio.Drawing.11">
                  <p:embed/>
                </p:oleObj>
              </mc:Choice>
              <mc:Fallback>
                <p:oleObj r:id="rId8" imgW="23251795" imgH="2207895" progId="Visio.Drawing.11">
                  <p:embed/>
                  <p:pic>
                    <p:nvPicPr>
                      <p:cNvPr id="0" name="图片 1540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52780" y="3042920"/>
                        <a:ext cx="6082030" cy="5835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4307" name="对象 8"/>
          <p:cNvGraphicFramePr/>
          <p:nvPr/>
        </p:nvGraphicFramePr>
        <p:xfrm>
          <a:off x="652780" y="3709353"/>
          <a:ext cx="608203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05" r:id="rId10" imgW="13563600" imgH="1247775" progId="Visio.Drawing.11">
                  <p:embed/>
                </p:oleObj>
              </mc:Choice>
              <mc:Fallback>
                <p:oleObj r:id="rId10" imgW="13563600" imgH="1247775" progId="Visio.Drawing.11">
                  <p:embed/>
                  <p:pic>
                    <p:nvPicPr>
                      <p:cNvPr id="0" name="图片 1540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52780" y="3709353"/>
                        <a:ext cx="608203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8585" name="文本框 10"/>
          <p:cNvSpPr txBox="1"/>
          <p:nvPr/>
        </p:nvSpPr>
        <p:spPr>
          <a:xfrm>
            <a:off x="763905" y="5078730"/>
            <a:ext cx="10987405" cy="5835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dma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Rb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Rc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对象 0"/>
          <p:cNvGraphicFramePr/>
          <p:nvPr/>
        </p:nvGraphicFramePr>
        <p:xfrm>
          <a:off x="7503637" y="843121"/>
          <a:ext cx="4339590" cy="2890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06" r:id="rId12" imgW="2528570" imgH="1691005" progId="Visio.Drawing.11">
                  <p:embed/>
                </p:oleObj>
              </mc:Choice>
              <mc:Fallback>
                <p:oleObj r:id="rId12" imgW="2528570" imgH="1691005" progId="Visio.Drawing.11">
                  <p:embed/>
                  <p:pic>
                    <p:nvPicPr>
                      <p:cNvPr id="0" name="图片 15404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503637" y="843121"/>
                        <a:ext cx="4339590" cy="2890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7573645" y="3803650"/>
            <a:ext cx="4156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DMA</a:t>
            </a:r>
            <a:r>
              <a:rPr lang="zh-CN" altLang="en-US"/>
              <a:t>跨步传输</a:t>
            </a:r>
          </a:p>
        </p:txBody>
      </p:sp>
      <p:sp>
        <p:nvSpPr>
          <p:cNvPr id="3" name="椭圆 2"/>
          <p:cNvSpPr/>
          <p:nvPr/>
        </p:nvSpPr>
        <p:spPr>
          <a:xfrm>
            <a:off x="7499350" y="835025"/>
            <a:ext cx="1418147" cy="28743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4569334" y="2575420"/>
            <a:ext cx="2007635" cy="3601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5A14BBA-17DB-4D82-BBA4-902C2BFBFF20}"/>
              </a:ext>
            </a:extLst>
          </p:cNvPr>
          <p:cNvSpPr/>
          <p:nvPr/>
        </p:nvSpPr>
        <p:spPr>
          <a:xfrm>
            <a:off x="7499350" y="835025"/>
            <a:ext cx="1426536" cy="733716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6E85644-63F4-4329-9A3D-7AD4F86C2996}"/>
              </a:ext>
            </a:extLst>
          </p:cNvPr>
          <p:cNvSpPr/>
          <p:nvPr/>
        </p:nvSpPr>
        <p:spPr>
          <a:xfrm>
            <a:off x="2365695" y="2536005"/>
            <a:ext cx="1593909" cy="399600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9397A6CD-6CA6-4DD8-A3DA-A453ADEF08DB}"/>
              </a:ext>
            </a:extLst>
          </p:cNvPr>
          <p:cNvSpPr/>
          <p:nvPr/>
        </p:nvSpPr>
        <p:spPr>
          <a:xfrm>
            <a:off x="8959442" y="835024"/>
            <a:ext cx="2800251" cy="733717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8AEDAA2F-246B-407F-926A-C79ACB52A7E3}"/>
              </a:ext>
            </a:extLst>
          </p:cNvPr>
          <p:cNvSpPr/>
          <p:nvPr/>
        </p:nvSpPr>
        <p:spPr>
          <a:xfrm>
            <a:off x="1409350" y="1837189"/>
            <a:ext cx="2541865" cy="34229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0E6EB8"/>
                </a:solidFill>
              </a:rPr>
              <a:t>DMA</a:t>
            </a:r>
            <a:r>
              <a:rPr lang="zh-CN" altLang="en-US" b="1" dirty="0">
                <a:solidFill>
                  <a:srgbClr val="0E6EB8"/>
                </a:solidFill>
              </a:rPr>
              <a:t>通信</a:t>
            </a:r>
          </a:p>
        </p:txBody>
      </p:sp>
      <p:sp>
        <p:nvSpPr>
          <p:cNvPr id="1048584" name="文本框 3"/>
          <p:cNvSpPr txBox="1"/>
          <p:nvPr/>
        </p:nvSpPr>
        <p:spPr>
          <a:xfrm>
            <a:off x="503339" y="1168849"/>
            <a:ext cx="65937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err="1"/>
              <a:t>athread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是 </a:t>
            </a:r>
            <a:r>
              <a:rPr lang="en-US" altLang="zh-CN" sz="2400" b="1" dirty="0"/>
              <a:t>DMA </a:t>
            </a:r>
            <a:r>
              <a:rPr lang="zh-CN" altLang="en-US" sz="2400" b="1" dirty="0"/>
              <a:t>的封装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9E668F6-6650-41EB-994D-E6C46EF636A8}"/>
              </a:ext>
            </a:extLst>
          </p:cNvPr>
          <p:cNvSpPr txBox="1"/>
          <p:nvPr/>
        </p:nvSpPr>
        <p:spPr>
          <a:xfrm>
            <a:off x="4086003" y="1286595"/>
            <a:ext cx="38024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athread_get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	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dma_mode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mode,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void *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void *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int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void *reply,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char mask,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int stride,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int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bsize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);</a:t>
            </a:r>
            <a:endParaRPr lang="zh-CN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371D17-A5A3-4D84-B4FF-429DB44C44F9}"/>
              </a:ext>
            </a:extLst>
          </p:cNvPr>
          <p:cNvSpPr txBox="1"/>
          <p:nvPr/>
        </p:nvSpPr>
        <p:spPr>
          <a:xfrm>
            <a:off x="8144576" y="1286595"/>
            <a:ext cx="38930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dma_desc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get = 0;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dma_set_mode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(&amp;get, mode);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dma_set_op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(&amp;get, DMA_GET);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dma_set_size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(&amp;get,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dma_set_reply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(&amp;get, reply);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dma_set_mask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(&amp;get, mask);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dma_set_stepsize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(&amp;get, stride);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dma_set_bsize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(&amp;get,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bsize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A861323-1CE8-4EB2-8181-712DE6E461F6}"/>
              </a:ext>
            </a:extLst>
          </p:cNvPr>
          <p:cNvSpPr txBox="1"/>
          <p:nvPr/>
        </p:nvSpPr>
        <p:spPr>
          <a:xfrm>
            <a:off x="4086003" y="3615306"/>
            <a:ext cx="380244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athread_put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	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dma_mode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mode,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void *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void *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int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void *reply, 		int stride,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int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bsize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);</a:t>
            </a:r>
            <a:endParaRPr lang="zh-CN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70EF0C-DB30-47EA-9366-358CFB784DA4}"/>
              </a:ext>
            </a:extLst>
          </p:cNvPr>
          <p:cNvSpPr txBox="1"/>
          <p:nvPr/>
        </p:nvSpPr>
        <p:spPr>
          <a:xfrm>
            <a:off x="8144576" y="3615306"/>
            <a:ext cx="389309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dma_desc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put = 0;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dma_set_mode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(&amp;put, mode);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dma_set_op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(&amp;put, DMA_GET);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dma_set_size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(&amp;put,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dma_set_reply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(&amp;put, reply);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dma_set_stepsize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(&amp;put, stride);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dma_set_bsize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(&amp;put,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bsize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3" name="等号 2">
            <a:extLst>
              <a:ext uri="{FF2B5EF4-FFF2-40B4-BE49-F238E27FC236}">
                <a16:creationId xmlns:a16="http://schemas.microsoft.com/office/drawing/2014/main" id="{70822D12-979A-4FA2-B194-E3F25DDE4A65}"/>
              </a:ext>
            </a:extLst>
          </p:cNvPr>
          <p:cNvSpPr/>
          <p:nvPr/>
        </p:nvSpPr>
        <p:spPr>
          <a:xfrm>
            <a:off x="7726400" y="2311983"/>
            <a:ext cx="324091" cy="248975"/>
          </a:xfrm>
          <a:prstGeom prst="mathEqual">
            <a:avLst/>
          </a:prstGeom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等号 10">
            <a:extLst>
              <a:ext uri="{FF2B5EF4-FFF2-40B4-BE49-F238E27FC236}">
                <a16:creationId xmlns:a16="http://schemas.microsoft.com/office/drawing/2014/main" id="{9001587E-7C74-4DFD-B262-0AD74EF91B92}"/>
              </a:ext>
            </a:extLst>
          </p:cNvPr>
          <p:cNvSpPr/>
          <p:nvPr/>
        </p:nvSpPr>
        <p:spPr>
          <a:xfrm>
            <a:off x="7726400" y="4480038"/>
            <a:ext cx="324091" cy="248975"/>
          </a:xfrm>
          <a:prstGeom prst="mathEqual">
            <a:avLst/>
          </a:prstGeom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C97EEA-7752-4692-9C5D-AF8F70F388E3}"/>
              </a:ext>
            </a:extLst>
          </p:cNvPr>
          <p:cNvSpPr txBox="1"/>
          <p:nvPr/>
        </p:nvSpPr>
        <p:spPr>
          <a:xfrm>
            <a:off x="862158" y="3205889"/>
            <a:ext cx="3079006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	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dma_desc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dma_d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long mem,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long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zh-CN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26DAF9D-12A5-49C6-8B29-B0B4E669356F}"/>
              </a:ext>
            </a:extLst>
          </p:cNvPr>
          <p:cNvSpPr/>
          <p:nvPr/>
        </p:nvSpPr>
        <p:spPr>
          <a:xfrm>
            <a:off x="4247909" y="1286596"/>
            <a:ext cx="778976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03377C5-7F67-439C-B30C-F8EA16D22F70}"/>
              </a:ext>
            </a:extLst>
          </p:cNvPr>
          <p:cNvSpPr/>
          <p:nvPr/>
        </p:nvSpPr>
        <p:spPr>
          <a:xfrm>
            <a:off x="4247909" y="3615306"/>
            <a:ext cx="7789762" cy="20621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85E9EF4-3CFC-422C-A428-42A40F9DBB19}"/>
              </a:ext>
            </a:extLst>
          </p:cNvPr>
          <p:cNvSpPr/>
          <p:nvPr/>
        </p:nvSpPr>
        <p:spPr>
          <a:xfrm>
            <a:off x="4247909" y="935065"/>
            <a:ext cx="7789762" cy="3427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B2ABBDC-84EA-4296-A445-6F07627A6F25}"/>
              </a:ext>
            </a:extLst>
          </p:cNvPr>
          <p:cNvSpPr txBox="1"/>
          <p:nvPr/>
        </p:nvSpPr>
        <p:spPr>
          <a:xfrm>
            <a:off x="4086002" y="939229"/>
            <a:ext cx="7665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#include &lt;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slave.h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         #include &lt;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dma.h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014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83B45A31-0EA3-432E-8F1E-D35527843971}"/>
              </a:ext>
            </a:extLst>
          </p:cNvPr>
          <p:cNvSpPr txBox="1"/>
          <p:nvPr/>
        </p:nvSpPr>
        <p:spPr>
          <a:xfrm>
            <a:off x="1068821" y="2226140"/>
            <a:ext cx="2789542" cy="23083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swarg.h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048711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示例程序</a:t>
            </a:r>
            <a:r>
              <a:rPr lang="en-US" altLang="zh-CN" b="1" dirty="0">
                <a:solidFill>
                  <a:srgbClr val="0E6EB8"/>
                </a:solidFill>
              </a:rPr>
              <a:t>——</a:t>
            </a:r>
            <a:r>
              <a:rPr lang="zh-CN" altLang="en-US" b="1" dirty="0">
                <a:solidFill>
                  <a:srgbClr val="0E6EB8"/>
                </a:solidFill>
              </a:rPr>
              <a:t>多项式求和（众核优化） </a:t>
            </a:r>
            <a:endParaRPr lang="zh-CN" altLang="en-US" sz="2400" dirty="0">
              <a:solidFill>
                <a:srgbClr val="0E6EB8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8E745A-4B6D-4665-9EBC-058633A26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236" y="1100160"/>
            <a:ext cx="5658341" cy="515080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530DABD-38E9-42FA-BE83-E17BF80AD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488" y="2595472"/>
            <a:ext cx="2766300" cy="194326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751F30B-BBB4-46EE-8FE5-0374B45B9C26}"/>
              </a:ext>
            </a:extLst>
          </p:cNvPr>
          <p:cNvSpPr/>
          <p:nvPr/>
        </p:nvSpPr>
        <p:spPr>
          <a:xfrm>
            <a:off x="5815584" y="3267456"/>
            <a:ext cx="5100040" cy="11155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233BBE-01C1-4002-BFA2-1149AC1AFB5E}"/>
              </a:ext>
            </a:extLst>
          </p:cNvPr>
          <p:cNvSpPr txBox="1"/>
          <p:nvPr/>
        </p:nvSpPr>
        <p:spPr>
          <a:xfrm>
            <a:off x="9585132" y="365092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参数打包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6AD1CE3-44EA-44C3-B37B-FBAA2962D604}"/>
              </a:ext>
            </a:extLst>
          </p:cNvPr>
          <p:cNvSpPr/>
          <p:nvPr/>
        </p:nvSpPr>
        <p:spPr>
          <a:xfrm>
            <a:off x="5815584" y="4480559"/>
            <a:ext cx="5100040" cy="3042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93D4250-BBEC-4845-9219-D1B2943121F0}"/>
              </a:ext>
            </a:extLst>
          </p:cNvPr>
          <p:cNvSpPr txBox="1"/>
          <p:nvPr/>
        </p:nvSpPr>
        <p:spPr>
          <a:xfrm>
            <a:off x="9585132" y="444800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启动线程组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E0C86D8-BF4D-4A1F-B095-2AB56A88A893}"/>
              </a:ext>
            </a:extLst>
          </p:cNvPr>
          <p:cNvSpPr/>
          <p:nvPr/>
        </p:nvSpPr>
        <p:spPr>
          <a:xfrm>
            <a:off x="5815584" y="4914872"/>
            <a:ext cx="5100040" cy="5166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634C49E-95B7-41B3-AD62-CA230D94DDB9}"/>
              </a:ext>
            </a:extLst>
          </p:cNvPr>
          <p:cNvSpPr txBox="1"/>
          <p:nvPr/>
        </p:nvSpPr>
        <p:spPr>
          <a:xfrm>
            <a:off x="9585132" y="4988537"/>
            <a:ext cx="1330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各线程累加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2356A7D-0B3A-4EAD-82A4-E03116BA9F04}"/>
              </a:ext>
            </a:extLst>
          </p:cNvPr>
          <p:cNvSpPr/>
          <p:nvPr/>
        </p:nvSpPr>
        <p:spPr>
          <a:xfrm>
            <a:off x="5815584" y="1488115"/>
            <a:ext cx="5100040" cy="3042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99B265C-B0CE-4878-BFB1-0B48D1DA6A60}"/>
              </a:ext>
            </a:extLst>
          </p:cNvPr>
          <p:cNvSpPr txBox="1"/>
          <p:nvPr/>
        </p:nvSpPr>
        <p:spPr>
          <a:xfrm>
            <a:off x="9585132" y="1455560"/>
            <a:ext cx="114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athread.h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74F89D5-C3E5-4885-899A-81DF0C79C2D2}"/>
              </a:ext>
            </a:extLst>
          </p:cNvPr>
          <p:cNvSpPr txBox="1"/>
          <p:nvPr/>
        </p:nvSpPr>
        <p:spPr>
          <a:xfrm>
            <a:off x="1053986" y="1602692"/>
            <a:ext cx="2339102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参数打包结构体</a:t>
            </a:r>
          </a:p>
        </p:txBody>
      </p:sp>
    </p:spTree>
    <p:extLst>
      <p:ext uri="{BB962C8B-B14F-4D97-AF65-F5344CB8AC3E}">
        <p14:creationId xmlns:p14="http://schemas.microsoft.com/office/powerpoint/2010/main" val="65671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 animBg="1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标题 1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目录</a:t>
            </a:r>
          </a:p>
        </p:txBody>
      </p:sp>
      <p:grpSp>
        <p:nvGrpSpPr>
          <p:cNvPr id="61" name="组合 37"/>
          <p:cNvGrpSpPr/>
          <p:nvPr/>
        </p:nvGrpSpPr>
        <p:grpSpPr bwMode="auto">
          <a:xfrm>
            <a:off x="1160221" y="1382415"/>
            <a:ext cx="2213293" cy="646113"/>
            <a:chOff x="944675" y="2321360"/>
            <a:chExt cx="2214110" cy="646331"/>
          </a:xfrm>
        </p:grpSpPr>
        <p:sp>
          <p:nvSpPr>
            <p:cNvPr id="1048649" name="文本框 5"/>
            <p:cNvSpPr txBox="1"/>
            <p:nvPr/>
          </p:nvSpPr>
          <p:spPr>
            <a:xfrm>
              <a:off x="944675" y="2321360"/>
              <a:ext cx="441488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3600" dirty="0">
                  <a:solidFill>
                    <a:srgbClr val="2251A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1</a:t>
              </a:r>
              <a:endParaRPr lang="zh-CN" altLang="en-US" sz="3600" dirty="0">
                <a:solidFill>
                  <a:srgbClr val="2251A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cxnSp>
          <p:nvCxnSpPr>
            <p:cNvPr id="3145730" name="直接连接符 6"/>
            <p:cNvCxnSpPr/>
            <p:nvPr/>
          </p:nvCxnSpPr>
          <p:spPr>
            <a:xfrm flipH="1">
              <a:off x="1371871" y="2438875"/>
              <a:ext cx="184218" cy="39542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50" name="文本框 7"/>
            <p:cNvSpPr txBox="1"/>
            <p:nvPr/>
          </p:nvSpPr>
          <p:spPr>
            <a:xfrm>
              <a:off x="1552913" y="2395998"/>
              <a:ext cx="1605872" cy="52214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rgbClr val="2251A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性能分析</a:t>
              </a:r>
            </a:p>
          </p:txBody>
        </p:sp>
      </p:grpSp>
      <p:grpSp>
        <p:nvGrpSpPr>
          <p:cNvPr id="62" name="组合 37"/>
          <p:cNvGrpSpPr/>
          <p:nvPr/>
        </p:nvGrpSpPr>
        <p:grpSpPr bwMode="auto">
          <a:xfrm>
            <a:off x="4761594" y="1383368"/>
            <a:ext cx="2228971" cy="645160"/>
            <a:chOff x="944675" y="2321360"/>
            <a:chExt cx="2229794" cy="645378"/>
          </a:xfrm>
        </p:grpSpPr>
        <p:sp>
          <p:nvSpPr>
            <p:cNvPr id="1048652" name="文本框 21"/>
            <p:cNvSpPr txBox="1"/>
            <p:nvPr/>
          </p:nvSpPr>
          <p:spPr>
            <a:xfrm>
              <a:off x="944675" y="2321360"/>
              <a:ext cx="436406" cy="645378"/>
            </a:xfrm>
            <a:prstGeom prst="rect">
              <a:avLst/>
            </a:prstGeom>
            <a:noFill/>
          </p:spPr>
          <p:txBody>
            <a:bodyPr wrap="none">
              <a:spAutoFit/>
              <a:scene3d>
                <a:camera prst="orthographicFront"/>
                <a:lightRig rig="threePt" dir="t"/>
              </a:scene3d>
            </a:bodyPr>
            <a:lstStyle/>
            <a:p>
              <a:pPr eaLnBrk="1" hangingPunct="1"/>
              <a:r>
                <a:rPr lang="en-US" altLang="zh-CN" sz="3600" dirty="0">
                  <a:solidFill>
                    <a:srgbClr val="2251A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2</a:t>
              </a:r>
              <a:endParaRPr lang="en-US" altLang="zh-CN" sz="36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cxnSp>
          <p:nvCxnSpPr>
            <p:cNvPr id="3145731" name="直接连接符 22"/>
            <p:cNvCxnSpPr/>
            <p:nvPr/>
          </p:nvCxnSpPr>
          <p:spPr>
            <a:xfrm flipH="1">
              <a:off x="1371871" y="2438875"/>
              <a:ext cx="184218" cy="39542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53" name="文本框 23"/>
            <p:cNvSpPr txBox="1"/>
            <p:nvPr/>
          </p:nvSpPr>
          <p:spPr>
            <a:xfrm>
              <a:off x="1552913" y="2395998"/>
              <a:ext cx="1621556" cy="5233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rgbClr val="2251A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众核优化</a:t>
              </a:r>
            </a:p>
          </p:txBody>
        </p:sp>
      </p:grpSp>
      <p:sp>
        <p:nvSpPr>
          <p:cNvPr id="1048654" name="矩形 24"/>
          <p:cNvSpPr/>
          <p:nvPr/>
        </p:nvSpPr>
        <p:spPr>
          <a:xfrm>
            <a:off x="4488187" y="2184753"/>
            <a:ext cx="391502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</a:rPr>
              <a:t>并行的层次结构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</a:rPr>
              <a:t>DMA </a:t>
            </a:r>
            <a:r>
              <a:rPr lang="zh-CN" altLang="en-US" sz="2400" dirty="0">
                <a:latin typeface="Times New Roman" panose="02020603050405020304" pitchFamily="18" charset="0"/>
              </a:rPr>
              <a:t>通信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SIMD</a:t>
            </a:r>
            <a:endParaRPr lang="en-US" altLang="zh-CN" sz="2400" dirty="0">
              <a:latin typeface="+mn-ea"/>
            </a:endParaRP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</a:rPr>
              <a:t>寄存器通信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altLang="zh-CN" sz="2400" dirty="0">
              <a:latin typeface="+mn-ea"/>
            </a:endParaRPr>
          </a:p>
        </p:txBody>
      </p:sp>
      <p:grpSp>
        <p:nvGrpSpPr>
          <p:cNvPr id="63" name="组合 37"/>
          <p:cNvGrpSpPr/>
          <p:nvPr/>
        </p:nvGrpSpPr>
        <p:grpSpPr bwMode="auto">
          <a:xfrm>
            <a:off x="8358814" y="1382415"/>
            <a:ext cx="1510824" cy="645160"/>
            <a:chOff x="944675" y="2321360"/>
            <a:chExt cx="1511382" cy="645378"/>
          </a:xfrm>
        </p:grpSpPr>
        <p:sp>
          <p:nvSpPr>
            <p:cNvPr id="1048655" name="文本框 46"/>
            <p:cNvSpPr txBox="1"/>
            <p:nvPr/>
          </p:nvSpPr>
          <p:spPr>
            <a:xfrm>
              <a:off x="944675" y="2321360"/>
              <a:ext cx="436406" cy="64537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3600" dirty="0">
                  <a:solidFill>
                    <a:srgbClr val="2251A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3</a:t>
              </a:r>
              <a:endParaRPr lang="zh-CN" altLang="en-US" sz="3600" dirty="0">
                <a:solidFill>
                  <a:schemeClr val="accent3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cxnSp>
          <p:nvCxnSpPr>
            <p:cNvPr id="3145732" name="直接连接符 47"/>
            <p:cNvCxnSpPr/>
            <p:nvPr/>
          </p:nvCxnSpPr>
          <p:spPr>
            <a:xfrm flipH="1">
              <a:off x="1371871" y="2438875"/>
              <a:ext cx="184218" cy="39542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56" name="文本框 48"/>
            <p:cNvSpPr txBox="1"/>
            <p:nvPr/>
          </p:nvSpPr>
          <p:spPr>
            <a:xfrm>
              <a:off x="1552913" y="2395998"/>
              <a:ext cx="903144" cy="5233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rgbClr val="2251A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调试</a:t>
              </a:r>
            </a:p>
          </p:txBody>
        </p:sp>
      </p:grpSp>
      <p:sp>
        <p:nvSpPr>
          <p:cNvPr id="1048657" name="矩形 49"/>
          <p:cNvSpPr/>
          <p:nvPr/>
        </p:nvSpPr>
        <p:spPr>
          <a:xfrm>
            <a:off x="8096987" y="2171686"/>
            <a:ext cx="2297073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ea"/>
              </a:rPr>
              <a:t>报错信息</a:t>
            </a:r>
            <a:endParaRPr lang="en-US" altLang="zh-CN" sz="2400" dirty="0">
              <a:latin typeface="+mn-ea"/>
            </a:endParaRPr>
          </a:p>
          <a:p>
            <a:pPr marL="800100" lvl="1" indent="-3429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+mn-ea"/>
              </a:rPr>
              <a:t>调试方法</a:t>
            </a:r>
            <a:endParaRPr lang="en-US" altLang="zh-CN" sz="2400" dirty="0">
              <a:latin typeface="+mn-ea"/>
            </a:endParaRPr>
          </a:p>
          <a:p>
            <a:pPr marL="800100" lvl="1" indent="-3429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+mn-ea"/>
              </a:rPr>
              <a:t>常见错误</a:t>
            </a:r>
            <a:endParaRPr lang="zh-CN" altLang="en-US" sz="240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C602CBBB-FA97-40B5-8931-D8E681ADEBE8}"/>
              </a:ext>
            </a:extLst>
          </p:cNvPr>
          <p:cNvSpPr/>
          <p:nvPr/>
        </p:nvSpPr>
        <p:spPr>
          <a:xfrm>
            <a:off x="887435" y="2184753"/>
            <a:ext cx="3915029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</a:rPr>
              <a:t>中断采样方法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</a:rPr>
              <a:t>插桩采样方法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</a:rPr>
              <a:t>整体定量统计</a:t>
            </a:r>
            <a:endParaRPr lang="en-US" altLang="zh-CN" sz="2400" dirty="0">
              <a:latin typeface="+mn-ea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B2E2907-5345-4316-84C6-D7BA129541B4}"/>
              </a:ext>
            </a:extLst>
          </p:cNvPr>
          <p:cNvCxnSpPr>
            <a:cxnSpLocks/>
          </p:cNvCxnSpPr>
          <p:nvPr/>
        </p:nvCxnSpPr>
        <p:spPr>
          <a:xfrm>
            <a:off x="8248975" y="1273215"/>
            <a:ext cx="0" cy="3611301"/>
          </a:xfrm>
          <a:prstGeom prst="line">
            <a:avLst/>
          </a:prstGeom>
          <a:ln w="19050"/>
          <a:effectLst>
            <a:outerShdw blurRad="76200" dist="1143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D9584A70-621C-4A66-AD90-1E53DFD020B0}"/>
              </a:ext>
            </a:extLst>
          </p:cNvPr>
          <p:cNvCxnSpPr>
            <a:cxnSpLocks/>
          </p:cNvCxnSpPr>
          <p:nvPr/>
        </p:nvCxnSpPr>
        <p:spPr>
          <a:xfrm>
            <a:off x="4651177" y="1273215"/>
            <a:ext cx="0" cy="3611301"/>
          </a:xfrm>
          <a:prstGeom prst="line">
            <a:avLst/>
          </a:prstGeom>
          <a:ln w="19050"/>
          <a:effectLst>
            <a:outerShdw blurRad="76200" dist="1143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CCAA4EC-AAD1-4DC7-82C4-A4C91B86AA20}"/>
              </a:ext>
            </a:extLst>
          </p:cNvPr>
          <p:cNvCxnSpPr>
            <a:cxnSpLocks/>
          </p:cNvCxnSpPr>
          <p:nvPr/>
        </p:nvCxnSpPr>
        <p:spPr>
          <a:xfrm>
            <a:off x="1051451" y="1261640"/>
            <a:ext cx="0" cy="3611301"/>
          </a:xfrm>
          <a:prstGeom prst="line">
            <a:avLst/>
          </a:prstGeom>
          <a:ln w="19050"/>
          <a:effectLst>
            <a:outerShdw blurRad="76200" dist="1143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1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示例程序</a:t>
            </a:r>
            <a:r>
              <a:rPr lang="en-US" altLang="zh-CN" b="1" dirty="0">
                <a:solidFill>
                  <a:srgbClr val="0E6EB8"/>
                </a:solidFill>
              </a:rPr>
              <a:t>——</a:t>
            </a:r>
            <a:r>
              <a:rPr lang="zh-CN" altLang="en-US" b="1" dirty="0">
                <a:solidFill>
                  <a:srgbClr val="0E6EB8"/>
                </a:solidFill>
              </a:rPr>
              <a:t>多项式求和（众核优化） </a:t>
            </a:r>
            <a:endParaRPr lang="zh-CN" altLang="en-US" sz="2400" dirty="0">
              <a:solidFill>
                <a:srgbClr val="0E6EB8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C7FC64F-96D2-4FCF-8C6A-648BBCD8A77C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91124" y="1111171"/>
            <a:ext cx="4945201" cy="493776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ACF4002-5ED7-4706-9A5A-E497C88C7BC2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455677" y="1111171"/>
            <a:ext cx="4868020" cy="493776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93FC768-B3AB-4FB7-9645-5A6AFDB331A9}"/>
              </a:ext>
            </a:extLst>
          </p:cNvPr>
          <p:cNvSpPr/>
          <p:nvPr/>
        </p:nvSpPr>
        <p:spPr>
          <a:xfrm>
            <a:off x="1112519" y="4216101"/>
            <a:ext cx="4485641" cy="9045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B2C679-5A21-4E56-A9A6-EE2837932590}"/>
              </a:ext>
            </a:extLst>
          </p:cNvPr>
          <p:cNvSpPr txBox="1"/>
          <p:nvPr/>
        </p:nvSpPr>
        <p:spPr>
          <a:xfrm>
            <a:off x="3736843" y="4483704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获取结构体参数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0FDA7FE-4F67-48F2-A893-DD919989E054}"/>
              </a:ext>
            </a:extLst>
          </p:cNvPr>
          <p:cNvSpPr/>
          <p:nvPr/>
        </p:nvSpPr>
        <p:spPr>
          <a:xfrm>
            <a:off x="1112519" y="5156268"/>
            <a:ext cx="4485641" cy="756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A56DCA9-AC8E-4D63-8395-8B427E594B1E}"/>
              </a:ext>
            </a:extLst>
          </p:cNvPr>
          <p:cNvSpPr txBox="1"/>
          <p:nvPr/>
        </p:nvSpPr>
        <p:spPr>
          <a:xfrm>
            <a:off x="3736843" y="5349255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获取系数数组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BC50BE1-AA0F-41AE-B924-DB7255F9E9F8}"/>
              </a:ext>
            </a:extLst>
          </p:cNvPr>
          <p:cNvSpPr/>
          <p:nvPr/>
        </p:nvSpPr>
        <p:spPr>
          <a:xfrm>
            <a:off x="6771640" y="1330661"/>
            <a:ext cx="4447414" cy="4676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2719AA2-E333-43D8-88C8-A91D4EFC84A1}"/>
              </a:ext>
            </a:extLst>
          </p:cNvPr>
          <p:cNvSpPr txBox="1"/>
          <p:nvPr/>
        </p:nvSpPr>
        <p:spPr>
          <a:xfrm>
            <a:off x="10159999" y="1384904"/>
            <a:ext cx="1128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负载均衡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5B66AF4-4C5A-4B04-8C9C-A4A4A39DFAEF}"/>
              </a:ext>
            </a:extLst>
          </p:cNvPr>
          <p:cNvSpPr/>
          <p:nvPr/>
        </p:nvSpPr>
        <p:spPr>
          <a:xfrm>
            <a:off x="6771640" y="2033049"/>
            <a:ext cx="4447414" cy="22443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31CAE60-D80A-415A-82AB-58C2FBA95CA1}"/>
              </a:ext>
            </a:extLst>
          </p:cNvPr>
          <p:cNvSpPr txBox="1"/>
          <p:nvPr/>
        </p:nvSpPr>
        <p:spPr>
          <a:xfrm>
            <a:off x="10159999" y="2832038"/>
            <a:ext cx="1128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核心计算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分批处理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3AD8497-4012-4A87-A76B-105383E047E6}"/>
              </a:ext>
            </a:extLst>
          </p:cNvPr>
          <p:cNvSpPr/>
          <p:nvPr/>
        </p:nvSpPr>
        <p:spPr>
          <a:xfrm>
            <a:off x="6771640" y="5201920"/>
            <a:ext cx="4447414" cy="6838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D3BDF41-72FE-487B-B3AA-1CD77D78593A}"/>
              </a:ext>
            </a:extLst>
          </p:cNvPr>
          <p:cNvSpPr txBox="1"/>
          <p:nvPr/>
        </p:nvSpPr>
        <p:spPr>
          <a:xfrm>
            <a:off x="10159998" y="5359196"/>
            <a:ext cx="1128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结果写回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7A5DF4D-4B49-41B5-A326-C0D4CEB374A8}"/>
              </a:ext>
            </a:extLst>
          </p:cNvPr>
          <p:cNvSpPr/>
          <p:nvPr/>
        </p:nvSpPr>
        <p:spPr>
          <a:xfrm>
            <a:off x="1112519" y="1861521"/>
            <a:ext cx="4485641" cy="2676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A363556-3112-4B40-8B66-7451DE5EE9F7}"/>
              </a:ext>
            </a:extLst>
          </p:cNvPr>
          <p:cNvSpPr txBox="1"/>
          <p:nvPr/>
        </p:nvSpPr>
        <p:spPr>
          <a:xfrm>
            <a:off x="3736843" y="1810656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从核全局变量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47023BC-E3B0-402F-B5CC-D37F1DD77538}"/>
              </a:ext>
            </a:extLst>
          </p:cNvPr>
          <p:cNvSpPr/>
          <p:nvPr/>
        </p:nvSpPr>
        <p:spPr>
          <a:xfrm>
            <a:off x="1112518" y="1118790"/>
            <a:ext cx="4485641" cy="2541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5CB316F-7BAC-4EE0-907F-C6D14FAB6B8C}"/>
              </a:ext>
            </a:extLst>
          </p:cNvPr>
          <p:cNvSpPr txBox="1"/>
          <p:nvPr/>
        </p:nvSpPr>
        <p:spPr>
          <a:xfrm>
            <a:off x="3736843" y="1067531"/>
            <a:ext cx="88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slave.h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94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1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示例程序</a:t>
            </a:r>
            <a:r>
              <a:rPr lang="en-US" altLang="zh-CN" b="1" dirty="0">
                <a:solidFill>
                  <a:srgbClr val="0E6EB8"/>
                </a:solidFill>
              </a:rPr>
              <a:t>——</a:t>
            </a:r>
            <a:r>
              <a:rPr lang="zh-CN" altLang="en-US" b="1" dirty="0">
                <a:solidFill>
                  <a:srgbClr val="0E6EB8"/>
                </a:solidFill>
              </a:rPr>
              <a:t>多项式求和（众核优化） </a:t>
            </a:r>
            <a:endParaRPr lang="zh-CN" altLang="en-US" sz="2400" dirty="0">
              <a:solidFill>
                <a:srgbClr val="0E6EB8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E655FB-F88D-42C6-951B-C0E0269CC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028" y="1275493"/>
            <a:ext cx="4206605" cy="135647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455DEB1-A54F-405E-9B41-35455A973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027" y="2902630"/>
            <a:ext cx="4206605" cy="13869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EA0F582-381A-42FE-BB8F-AE8DAA4DC2A1}"/>
              </a:ext>
            </a:extLst>
          </p:cNvPr>
          <p:cNvSpPr txBox="1"/>
          <p:nvPr/>
        </p:nvSpPr>
        <p:spPr>
          <a:xfrm>
            <a:off x="2236947" y="1738991"/>
            <a:ext cx="235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神威纯主核版：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DC05F7-F3D7-4FC3-8CD1-AFF33B6BF950}"/>
              </a:ext>
            </a:extLst>
          </p:cNvPr>
          <p:cNvSpPr txBox="1"/>
          <p:nvPr/>
        </p:nvSpPr>
        <p:spPr>
          <a:xfrm>
            <a:off x="2236947" y="3367879"/>
            <a:ext cx="3110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/>
              <a:t>athread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众核优化版：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7017FD2-B66B-4C57-A5C9-FAA748160BC1}"/>
              </a:ext>
            </a:extLst>
          </p:cNvPr>
          <p:cNvSpPr/>
          <p:nvPr/>
        </p:nvSpPr>
        <p:spPr>
          <a:xfrm>
            <a:off x="7161784" y="2029968"/>
            <a:ext cx="829056" cy="170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96BFEAD-0382-4BC5-A153-534D85A6AA65}"/>
              </a:ext>
            </a:extLst>
          </p:cNvPr>
          <p:cNvSpPr/>
          <p:nvPr/>
        </p:nvSpPr>
        <p:spPr>
          <a:xfrm>
            <a:off x="7161784" y="3658856"/>
            <a:ext cx="829056" cy="170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82DFE5B-4CF6-460E-A40A-3ED8E4AD4D34}"/>
              </a:ext>
            </a:extLst>
          </p:cNvPr>
          <p:cNvSpPr txBox="1"/>
          <p:nvPr/>
        </p:nvSpPr>
        <p:spPr>
          <a:xfrm>
            <a:off x="4031376" y="4634916"/>
            <a:ext cx="4129248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b="1" dirty="0" err="1"/>
              <a:t>athread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加速比：</a:t>
            </a:r>
            <a:endParaRPr lang="en-US" altLang="zh-CN" sz="2400" b="1" dirty="0"/>
          </a:p>
          <a:p>
            <a:r>
              <a:rPr lang="en-US" altLang="zh-CN" sz="2400" b="1" dirty="0"/>
              <a:t>        4118.62 / 126.88 = </a:t>
            </a:r>
            <a:r>
              <a:rPr lang="en-US" altLang="zh-CN" sz="2400" b="1" dirty="0">
                <a:solidFill>
                  <a:srgbClr val="FF0000"/>
                </a:solidFill>
              </a:rPr>
              <a:t>32.46 X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4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0E6EB8"/>
                </a:solidFill>
              </a:rPr>
              <a:t>SIMD</a:t>
            </a:r>
            <a:endParaRPr lang="zh-CN" altLang="en-US" b="1" dirty="0">
              <a:solidFill>
                <a:srgbClr val="0E6EB8"/>
              </a:solidFill>
            </a:endParaRPr>
          </a:p>
        </p:txBody>
      </p:sp>
      <p:sp>
        <p:nvSpPr>
          <p:cNvPr id="1048662" name="流程图: 文档 6"/>
          <p:cNvSpPr/>
          <p:nvPr/>
        </p:nvSpPr>
        <p:spPr>
          <a:xfrm>
            <a:off x="2098675" y="4394618"/>
            <a:ext cx="3614665" cy="1614393"/>
          </a:xfrm>
          <a:prstGeom prst="flowChartDocumen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double A[M][N];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doublev4 VA;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simd_load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(VA, &amp;A[0][0]);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097199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675" y="1089025"/>
            <a:ext cx="8195945" cy="2783205"/>
          </a:xfrm>
          <a:prstGeom prst="rect">
            <a:avLst/>
          </a:prstGeom>
        </p:spPr>
      </p:pic>
      <p:sp>
        <p:nvSpPr>
          <p:cNvPr id="1048663" name="流程图: 文档 9"/>
          <p:cNvSpPr/>
          <p:nvPr/>
        </p:nvSpPr>
        <p:spPr>
          <a:xfrm>
            <a:off x="6478662" y="4394618"/>
            <a:ext cx="3614665" cy="1614393"/>
          </a:xfrm>
          <a:prstGeom prst="flowChartDocumen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double A[M][N];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doublev4 VA;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VA = A[0][0];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0E6EB8"/>
                </a:solidFill>
              </a:rPr>
              <a:t>SIMD</a:t>
            </a:r>
            <a:endParaRPr lang="zh-CN" altLang="en-US" b="1" dirty="0">
              <a:solidFill>
                <a:srgbClr val="0E6EB8"/>
              </a:solidFill>
            </a:endParaRPr>
          </a:p>
        </p:txBody>
      </p:sp>
      <p:graphicFrame>
        <p:nvGraphicFramePr>
          <p:cNvPr id="4194323" name="对象 2"/>
          <p:cNvGraphicFramePr/>
          <p:nvPr/>
        </p:nvGraphicFramePr>
        <p:xfrm>
          <a:off x="749935" y="1107440"/>
          <a:ext cx="3939540" cy="2886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86" r:id="rId4" imgW="8423910" imgH="11040745" progId="Visio.Drawing.11">
                  <p:embed/>
                </p:oleObj>
              </mc:Choice>
              <mc:Fallback>
                <p:oleObj r:id="rId4" imgW="8423910" imgH="11040745" progId="Visio.Drawing.11">
                  <p:embed/>
                  <p:pic>
                    <p:nvPicPr>
                      <p:cNvPr id="0" name="图片 3687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9935" y="1107440"/>
                        <a:ext cx="3939540" cy="2886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8659" name="竖卷形 4"/>
          <p:cNvSpPr/>
          <p:nvPr/>
        </p:nvSpPr>
        <p:spPr>
          <a:xfrm>
            <a:off x="6000115" y="911225"/>
            <a:ext cx="5701030" cy="5052695"/>
          </a:xfrm>
          <a:prstGeom prst="vertic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US" altLang="zh-CN" sz="1400" dirty="0"/>
          </a:p>
          <a:p>
            <a:pPr algn="l"/>
            <a:r>
              <a:rPr lang="en-US" altLang="zh-CN" sz="1400" dirty="0">
                <a:latin typeface="+mn-ea"/>
              </a:rPr>
              <a:t>SIMD </a:t>
            </a:r>
            <a:r>
              <a:rPr lang="zh-CN" altLang="en-US" sz="1400" dirty="0">
                <a:latin typeface="+mn-ea"/>
              </a:rPr>
              <a:t>编程知识小点和注意事项：</a:t>
            </a:r>
          </a:p>
          <a:p>
            <a:pPr marL="285750" indent="-285750" algn="l">
              <a:buFont typeface="Wingdings" panose="05000000000000000000" charset="0"/>
              <a:buChar char=""/>
            </a:pPr>
            <a:r>
              <a:rPr lang="en-US" altLang="zh-CN" sz="1400" dirty="0">
                <a:latin typeface="+mn-ea"/>
              </a:rPr>
              <a:t>SW26010 </a:t>
            </a:r>
            <a:r>
              <a:rPr lang="zh-CN" altLang="en-US" sz="1400" dirty="0">
                <a:latin typeface="+mn-ea"/>
              </a:rPr>
              <a:t>处理器配备</a:t>
            </a:r>
            <a:r>
              <a:rPr lang="en-US" altLang="zh-CN" sz="1400" dirty="0">
                <a:latin typeface="+mn-ea"/>
              </a:rPr>
              <a:t>256</a:t>
            </a:r>
            <a:r>
              <a:rPr lang="zh-CN" altLang="en-US" sz="1400" dirty="0">
                <a:latin typeface="+mn-ea"/>
              </a:rPr>
              <a:t>位向量寄存器，可一次处理</a:t>
            </a:r>
            <a:r>
              <a:rPr lang="en-US" altLang="zh-CN" sz="1400" dirty="0">
                <a:latin typeface="+mn-ea"/>
              </a:rPr>
              <a:t>4</a:t>
            </a:r>
            <a:r>
              <a:rPr lang="zh-CN" altLang="en-US" sz="1400" dirty="0">
                <a:latin typeface="+mn-ea"/>
              </a:rPr>
              <a:t>次浮点计算（单、双精度一致）或</a:t>
            </a:r>
            <a:r>
              <a:rPr lang="en-US" altLang="zh-CN" sz="1400" dirty="0">
                <a:latin typeface="+mn-ea"/>
              </a:rPr>
              <a:t>8</a:t>
            </a:r>
            <a:r>
              <a:rPr lang="zh-CN" altLang="en-US" sz="1400" dirty="0">
                <a:latin typeface="+mn-ea"/>
              </a:rPr>
              <a:t>次整型计算；</a:t>
            </a:r>
          </a:p>
          <a:p>
            <a:pPr marL="285750" indent="-285750" algn="l">
              <a:buFont typeface="Wingdings" panose="05000000000000000000" charset="0"/>
              <a:buChar char=""/>
            </a:pPr>
            <a:r>
              <a:rPr lang="en-US" altLang="zh-CN" sz="1400" dirty="0" err="1">
                <a:latin typeface="+mn-ea"/>
              </a:rPr>
              <a:t>simd_load</a:t>
            </a:r>
            <a:r>
              <a:rPr lang="en-US" altLang="zh-CN" sz="1400" dirty="0">
                <a:latin typeface="+mn-ea"/>
              </a:rPr>
              <a:t> </a:t>
            </a:r>
            <a:r>
              <a:rPr lang="zh-CN" altLang="en-US" sz="1400" dirty="0">
                <a:latin typeface="+mn-ea"/>
              </a:rPr>
              <a:t>和 </a:t>
            </a:r>
            <a:r>
              <a:rPr lang="en-US" altLang="zh-CN" sz="1400" dirty="0" err="1">
                <a:latin typeface="+mn-ea"/>
              </a:rPr>
              <a:t>simd_store</a:t>
            </a:r>
            <a:r>
              <a:rPr lang="en-US" altLang="zh-CN" sz="1400" dirty="0">
                <a:latin typeface="+mn-ea"/>
              </a:rPr>
              <a:t> </a:t>
            </a:r>
            <a:r>
              <a:rPr lang="zh-CN" altLang="en-US" sz="1400" dirty="0">
                <a:latin typeface="+mn-ea"/>
              </a:rPr>
              <a:t>要求参数地址必须</a:t>
            </a:r>
            <a:r>
              <a:rPr lang="en-US" altLang="zh-CN" sz="1400" dirty="0">
                <a:latin typeface="+mn-ea"/>
              </a:rPr>
              <a:t>256</a:t>
            </a:r>
            <a:r>
              <a:rPr lang="zh-CN" altLang="en-US" sz="1400" dirty="0">
                <a:latin typeface="+mn-ea"/>
              </a:rPr>
              <a:t>位对齐或</a:t>
            </a:r>
            <a:r>
              <a:rPr lang="en-US" altLang="zh-CN" sz="1400" dirty="0">
                <a:latin typeface="+mn-ea"/>
              </a:rPr>
              <a:t>128</a:t>
            </a:r>
            <a:r>
              <a:rPr lang="zh-CN" altLang="en-US" sz="1400" dirty="0">
                <a:latin typeface="+mn-ea"/>
              </a:rPr>
              <a:t>位对齐（单精度）；</a:t>
            </a:r>
          </a:p>
          <a:p>
            <a:pPr marL="285750" indent="-285750" algn="l">
              <a:buFont typeface="Wingdings" panose="05000000000000000000" charset="0"/>
              <a:buChar char=""/>
            </a:pPr>
            <a:r>
              <a:rPr lang="zh-CN" altLang="en-US" sz="1400" dirty="0">
                <a:latin typeface="+mn-ea"/>
              </a:rPr>
              <a:t>常用的 </a:t>
            </a:r>
            <a:r>
              <a:rPr lang="en-US" altLang="zh-CN" sz="1400" dirty="0">
                <a:latin typeface="+mn-ea"/>
              </a:rPr>
              <a:t>SIMD </a:t>
            </a:r>
            <a:r>
              <a:rPr lang="en-US" altLang="zh-CN" sz="1400" dirty="0" err="1">
                <a:latin typeface="+mn-ea"/>
              </a:rPr>
              <a:t>intrisnic</a:t>
            </a:r>
            <a:r>
              <a:rPr lang="en-US" altLang="zh-CN" sz="1400" dirty="0">
                <a:latin typeface="+mn-ea"/>
              </a:rPr>
              <a:t>:</a:t>
            </a:r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 dirty="0">
                <a:latin typeface="+mn-ea"/>
              </a:rPr>
              <a:t>     </a:t>
            </a:r>
            <a:r>
              <a:rPr lang="zh-CN" altLang="en-US" sz="1400" dirty="0">
                <a:latin typeface="+mn-ea"/>
              </a:rPr>
              <a:t>访存指令：</a:t>
            </a:r>
            <a:r>
              <a:rPr lang="en-US" altLang="zh-CN" sz="1400" dirty="0" err="1">
                <a:latin typeface="+mn-ea"/>
              </a:rPr>
              <a:t>simd_load,simd_loade,simd_store</a:t>
            </a:r>
            <a:endParaRPr lang="en-US" altLang="zh-CN" sz="1400" dirty="0">
              <a:latin typeface="+mn-ea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 dirty="0">
                <a:latin typeface="+mn-ea"/>
              </a:rPr>
              <a:t>     </a:t>
            </a:r>
            <a:r>
              <a:rPr lang="zh-CN" altLang="en-US" sz="1400" dirty="0">
                <a:latin typeface="+mn-ea"/>
              </a:rPr>
              <a:t>浮点计算指令：</a:t>
            </a:r>
            <a:r>
              <a:rPr lang="en-US" altLang="zh-CN" sz="1400" dirty="0" err="1">
                <a:latin typeface="+mn-ea"/>
              </a:rPr>
              <a:t>simd_vaddd</a:t>
            </a:r>
            <a:r>
              <a:rPr lang="en-US" altLang="zh-CN" sz="1400" dirty="0">
                <a:latin typeface="+mn-ea"/>
              </a:rPr>
              <a:t>/</a:t>
            </a:r>
            <a:r>
              <a:rPr lang="en-US" altLang="zh-CN" sz="1400" dirty="0" err="1">
                <a:latin typeface="+mn-ea"/>
              </a:rPr>
              <a:t>simd_vadds</a:t>
            </a:r>
            <a:r>
              <a:rPr lang="en-US" altLang="zh-CN" sz="1400" dirty="0">
                <a:latin typeface="+mn-ea"/>
              </a:rPr>
              <a:t>(+),</a:t>
            </a:r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 dirty="0">
                <a:latin typeface="+mn-ea"/>
              </a:rPr>
              <a:t>                   </a:t>
            </a:r>
            <a:r>
              <a:rPr lang="en-US" altLang="zh-CN" sz="1400" dirty="0" err="1">
                <a:latin typeface="+mn-ea"/>
              </a:rPr>
              <a:t>simd_vsubd</a:t>
            </a:r>
            <a:r>
              <a:rPr lang="en-US" altLang="zh-CN" sz="1400" dirty="0">
                <a:latin typeface="+mn-ea"/>
              </a:rPr>
              <a:t>/</a:t>
            </a:r>
            <a:r>
              <a:rPr lang="en-US" altLang="zh-CN" sz="1400" dirty="0" err="1">
                <a:latin typeface="+mn-ea"/>
              </a:rPr>
              <a:t>simd_vsubs</a:t>
            </a:r>
            <a:r>
              <a:rPr lang="en-US" altLang="zh-CN" sz="1400" dirty="0">
                <a:latin typeface="+mn-ea"/>
              </a:rPr>
              <a:t>(-),</a:t>
            </a:r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 dirty="0">
                <a:latin typeface="+mn-ea"/>
              </a:rPr>
              <a:t>                   </a:t>
            </a:r>
            <a:r>
              <a:rPr lang="en-US" altLang="zh-CN" sz="1400" dirty="0" err="1">
                <a:latin typeface="+mn-ea"/>
              </a:rPr>
              <a:t>simd_vmuld</a:t>
            </a:r>
            <a:r>
              <a:rPr lang="en-US" altLang="zh-CN" sz="1400" dirty="0">
                <a:latin typeface="+mn-ea"/>
              </a:rPr>
              <a:t>/</a:t>
            </a:r>
            <a:r>
              <a:rPr lang="en-US" altLang="zh-CN" sz="1400" dirty="0" err="1">
                <a:latin typeface="+mn-ea"/>
              </a:rPr>
              <a:t>simd_vmuls</a:t>
            </a:r>
            <a:r>
              <a:rPr lang="en-US" altLang="zh-CN" sz="1400" dirty="0">
                <a:latin typeface="+mn-ea"/>
              </a:rPr>
              <a:t>(*),</a:t>
            </a:r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 dirty="0">
                <a:latin typeface="+mn-ea"/>
              </a:rPr>
              <a:t>                   </a:t>
            </a:r>
            <a:r>
              <a:rPr lang="en-US" altLang="zh-CN" sz="1400" dirty="0" err="1">
                <a:latin typeface="+mn-ea"/>
              </a:rPr>
              <a:t>simd_vdivd</a:t>
            </a:r>
            <a:r>
              <a:rPr lang="en-US" altLang="zh-CN" sz="1400" dirty="0">
                <a:latin typeface="+mn-ea"/>
              </a:rPr>
              <a:t>/</a:t>
            </a:r>
            <a:r>
              <a:rPr lang="en-US" altLang="zh-CN" sz="1400" dirty="0" err="1">
                <a:latin typeface="+mn-ea"/>
              </a:rPr>
              <a:t>simd_vdivs</a:t>
            </a:r>
            <a:r>
              <a:rPr lang="en-US" altLang="zh-CN" sz="1400" dirty="0">
                <a:latin typeface="+mn-ea"/>
              </a:rPr>
              <a:t>(/), </a:t>
            </a:r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 dirty="0">
                <a:latin typeface="+mn-ea"/>
              </a:rPr>
              <a:t>                   </a:t>
            </a:r>
            <a:r>
              <a:rPr lang="en-US" altLang="zh-CN" sz="1400" dirty="0" err="1">
                <a:latin typeface="+mn-ea"/>
              </a:rPr>
              <a:t>simd_vsqrtd</a:t>
            </a:r>
            <a:r>
              <a:rPr lang="en-US" altLang="zh-CN" sz="1400" dirty="0">
                <a:latin typeface="+mn-ea"/>
              </a:rPr>
              <a:t>/</a:t>
            </a:r>
            <a:r>
              <a:rPr lang="en-US" altLang="zh-CN" sz="1400" dirty="0" err="1">
                <a:latin typeface="+mn-ea"/>
              </a:rPr>
              <a:t>simd_vsqrts</a:t>
            </a:r>
            <a:r>
              <a:rPr lang="en-US" altLang="zh-CN" sz="1400" dirty="0">
                <a:latin typeface="+mn-ea"/>
              </a:rPr>
              <a:t>,</a:t>
            </a:r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 dirty="0">
                <a:latin typeface="+mn-ea"/>
              </a:rPr>
              <a:t>                   </a:t>
            </a:r>
            <a:r>
              <a:rPr lang="en-US" altLang="zh-CN" sz="1400" dirty="0" err="1">
                <a:latin typeface="+mn-ea"/>
              </a:rPr>
              <a:t>simd_vmad</a:t>
            </a:r>
            <a:r>
              <a:rPr lang="en-US" altLang="zh-CN" sz="1400" dirty="0">
                <a:latin typeface="+mn-ea"/>
              </a:rPr>
              <a:t>/</a:t>
            </a:r>
            <a:r>
              <a:rPr lang="en-US" altLang="zh-CN" sz="1400" dirty="0" err="1">
                <a:latin typeface="+mn-ea"/>
              </a:rPr>
              <a:t>simd_vams</a:t>
            </a:r>
            <a:r>
              <a:rPr lang="en-US" altLang="zh-CN" sz="1400" dirty="0">
                <a:latin typeface="+mn-ea"/>
              </a:rPr>
              <a:t>,</a:t>
            </a:r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 dirty="0">
                <a:latin typeface="+mn-ea"/>
              </a:rPr>
              <a:t>                   </a:t>
            </a:r>
            <a:r>
              <a:rPr lang="en-US" altLang="zh-CN" sz="1400" dirty="0" err="1">
                <a:latin typeface="+mn-ea"/>
              </a:rPr>
              <a:t>simd_vmsd</a:t>
            </a:r>
            <a:r>
              <a:rPr lang="en-US" altLang="zh-CN" sz="1400" dirty="0">
                <a:latin typeface="+mn-ea"/>
              </a:rPr>
              <a:t>/</a:t>
            </a:r>
            <a:r>
              <a:rPr lang="en-US" altLang="zh-CN" sz="1400" dirty="0" err="1">
                <a:latin typeface="+mn-ea"/>
              </a:rPr>
              <a:t>simd_vmss</a:t>
            </a:r>
            <a:endParaRPr lang="en-US" altLang="zh-CN" sz="1400" dirty="0">
              <a:latin typeface="+mn-ea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 dirty="0">
                <a:latin typeface="+mn-ea"/>
              </a:rPr>
              <a:t>     </a:t>
            </a:r>
            <a:r>
              <a:rPr lang="zh-CN" altLang="en-US" sz="1400" dirty="0">
                <a:latin typeface="+mn-ea"/>
              </a:rPr>
              <a:t>逻辑指令：</a:t>
            </a:r>
            <a:r>
              <a:rPr lang="en-US" altLang="zh-CN" sz="1400" dirty="0" err="1">
                <a:latin typeface="+mn-ea"/>
              </a:rPr>
              <a:t>simd_vandw</a:t>
            </a:r>
            <a:r>
              <a:rPr lang="en-US" altLang="zh-CN" sz="1400" dirty="0">
                <a:latin typeface="+mn-ea"/>
              </a:rPr>
              <a:t>(&amp;),</a:t>
            </a:r>
            <a:r>
              <a:rPr lang="en-US" altLang="zh-CN" sz="1400" dirty="0" err="1">
                <a:latin typeface="+mn-ea"/>
              </a:rPr>
              <a:t>simd_bicw</a:t>
            </a:r>
            <a:r>
              <a:rPr lang="en-US" altLang="zh-CN" sz="1400" dirty="0">
                <a:latin typeface="+mn-ea"/>
              </a:rPr>
              <a:t>(|),</a:t>
            </a:r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 dirty="0">
                <a:latin typeface="+mn-ea"/>
              </a:rPr>
              <a:t>               </a:t>
            </a:r>
            <a:r>
              <a:rPr lang="en-US" altLang="zh-CN" sz="1400" dirty="0" err="1">
                <a:latin typeface="+mn-ea"/>
              </a:rPr>
              <a:t>simd_vxorw</a:t>
            </a:r>
            <a:r>
              <a:rPr lang="en-US" altLang="zh-CN" sz="1400" dirty="0">
                <a:latin typeface="+mn-ea"/>
              </a:rPr>
              <a:t>(^)    </a:t>
            </a:r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 dirty="0">
                <a:latin typeface="+mn-ea"/>
              </a:rPr>
              <a:t>     </a:t>
            </a:r>
            <a:r>
              <a:rPr lang="zh-CN" altLang="en-US" sz="1400" dirty="0">
                <a:latin typeface="+mn-ea"/>
              </a:rPr>
              <a:t>移位指令</a:t>
            </a:r>
            <a:r>
              <a:rPr lang="en-US" altLang="zh-CN" sz="1400" dirty="0">
                <a:latin typeface="+mn-ea"/>
              </a:rPr>
              <a:t>:</a:t>
            </a:r>
            <a:r>
              <a:rPr lang="en-US" altLang="zh-CN" sz="1400" dirty="0" err="1">
                <a:latin typeface="+mn-ea"/>
              </a:rPr>
              <a:t>simd_vsllw,simd_vsrlw,simd_vsraw</a:t>
            </a:r>
            <a:endParaRPr lang="en-US" altLang="zh-CN" sz="1400" dirty="0">
              <a:latin typeface="+mn-ea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lang="zh-CN" altLang="en-US" sz="1400" dirty="0">
                <a:latin typeface="+mn-ea"/>
              </a:rPr>
              <a:t>     整理</a:t>
            </a:r>
            <a:r>
              <a:rPr lang="en-US" altLang="zh-CN" sz="1400" dirty="0" err="1">
                <a:latin typeface="+mn-ea"/>
              </a:rPr>
              <a:t>指令:simd_vinsf</a:t>
            </a:r>
            <a:r>
              <a:rPr lang="en-US" altLang="zh-CN" sz="1400" dirty="0">
                <a:latin typeface="+mn-ea"/>
              </a:rPr>
              <a:t> ,</a:t>
            </a:r>
            <a:r>
              <a:rPr lang="en-US" altLang="zh-CN" sz="1400" dirty="0" err="1">
                <a:latin typeface="+mn-ea"/>
              </a:rPr>
              <a:t>simd_vextf,simd_vshff</a:t>
            </a:r>
            <a:endParaRPr lang="en-US" altLang="zh-CN" sz="1400" dirty="0">
              <a:latin typeface="+mn-ea"/>
            </a:endParaRPr>
          </a:p>
        </p:txBody>
      </p:sp>
      <p:sp>
        <p:nvSpPr>
          <p:cNvPr id="1048660" name="文本框 5"/>
          <p:cNvSpPr txBox="1"/>
          <p:nvPr/>
        </p:nvSpPr>
        <p:spPr>
          <a:xfrm>
            <a:off x="749936" y="4065483"/>
            <a:ext cx="3937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simd_vaddd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/>
              <a:t>示意图</a:t>
            </a:r>
          </a:p>
        </p:txBody>
      </p:sp>
      <p:sp>
        <p:nvSpPr>
          <p:cNvPr id="1048661" name="流程图: 文档 1"/>
          <p:cNvSpPr/>
          <p:nvPr/>
        </p:nvSpPr>
        <p:spPr>
          <a:xfrm>
            <a:off x="751875" y="4504888"/>
            <a:ext cx="3937635" cy="1459032"/>
          </a:xfrm>
          <a:prstGeom prst="flowChartDocumen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VC = VA + VB;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7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0E6EB8"/>
                </a:solidFill>
              </a:rPr>
              <a:t>SIMD</a:t>
            </a:r>
            <a:endParaRPr lang="zh-CN" altLang="en-US" b="1" dirty="0">
              <a:solidFill>
                <a:srgbClr val="0E6EB8"/>
              </a:solidFill>
            </a:endParaRPr>
          </a:p>
        </p:txBody>
      </p:sp>
      <p:sp>
        <p:nvSpPr>
          <p:cNvPr id="1048668" name="文本框 1"/>
          <p:cNvSpPr txBox="1"/>
          <p:nvPr/>
        </p:nvSpPr>
        <p:spPr>
          <a:xfrm>
            <a:off x="588010" y="1064260"/>
            <a:ext cx="373697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“magic” 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指令 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VSHFF</a:t>
            </a:r>
          </a:p>
        </p:txBody>
      </p:sp>
      <p:sp>
        <p:nvSpPr>
          <p:cNvPr id="1048669" name="流程图: 文档 2"/>
          <p:cNvSpPr/>
          <p:nvPr/>
        </p:nvSpPr>
        <p:spPr>
          <a:xfrm>
            <a:off x="667384" y="1598930"/>
            <a:ext cx="4448625" cy="2083435"/>
          </a:xfrm>
          <a:prstGeom prst="flowChartDocumen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doublev4 VA,VB,VC;</a:t>
            </a:r>
          </a:p>
          <a:p>
            <a:pPr algn="l"/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VC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simd_vshff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(VB,VA,0x44);</a:t>
            </a:r>
          </a:p>
        </p:txBody>
      </p:sp>
      <p:sp>
        <p:nvSpPr>
          <p:cNvPr id="1048670" name="流程图: 文档 3"/>
          <p:cNvSpPr/>
          <p:nvPr/>
        </p:nvSpPr>
        <p:spPr>
          <a:xfrm>
            <a:off x="667384" y="3929380"/>
            <a:ext cx="4448626" cy="2083435"/>
          </a:xfrm>
          <a:prstGeom prst="flowChartDocumen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intv8 VA,VB,VC;</a:t>
            </a:r>
          </a:p>
          <a:p>
            <a:pPr algn="l"/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VC =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simd_vshff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(VB,VA,0x32103210);</a:t>
            </a:r>
          </a:p>
          <a:p>
            <a:pPr algn="l"/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4194324" name="对象 4"/>
          <p:cNvGraphicFramePr/>
          <p:nvPr/>
        </p:nvGraphicFramePr>
        <p:xfrm>
          <a:off x="5507038" y="1517015"/>
          <a:ext cx="6111240" cy="1792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53" r:id="rId4" imgW="9187815" imgH="2539365" progId="Visio.Drawing.11">
                  <p:embed/>
                </p:oleObj>
              </mc:Choice>
              <mc:Fallback>
                <p:oleObj r:id="rId4" imgW="9187815" imgH="2539365" progId="Visio.Drawing.11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07038" y="1517015"/>
                        <a:ext cx="6111240" cy="1792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4325" name="对象 6"/>
          <p:cNvGraphicFramePr/>
          <p:nvPr/>
        </p:nvGraphicFramePr>
        <p:xfrm>
          <a:off x="5474970" y="3895090"/>
          <a:ext cx="6175375" cy="179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54" r:id="rId6" imgW="15765145" imgH="2539365" progId="Visio.Drawing.11">
                  <p:embed/>
                </p:oleObj>
              </mc:Choice>
              <mc:Fallback>
                <p:oleObj r:id="rId6" imgW="15765145" imgH="2539365" progId="Visio.Drawing.11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74970" y="3895090"/>
                        <a:ext cx="6175375" cy="179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8671" name="文本框 8"/>
          <p:cNvSpPr txBox="1"/>
          <p:nvPr/>
        </p:nvSpPr>
        <p:spPr>
          <a:xfrm>
            <a:off x="5551805" y="3429635"/>
            <a:ext cx="6071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VSHFF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示意图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72" name="文本框 9"/>
          <p:cNvSpPr txBox="1"/>
          <p:nvPr/>
        </p:nvSpPr>
        <p:spPr>
          <a:xfrm>
            <a:off x="5503545" y="5789930"/>
            <a:ext cx="6071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VSHFFW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示意图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8" name="流程图: 文档 3"/>
          <p:cNvSpPr/>
          <p:nvPr/>
        </p:nvSpPr>
        <p:spPr>
          <a:xfrm>
            <a:off x="299720" y="1666240"/>
            <a:ext cx="4549371" cy="4027805"/>
          </a:xfrm>
          <a:prstGeom prst="flowChartDocumen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US" altLang="zh-CN" sz="16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algn="l"/>
            <a:endParaRPr lang="en-US" altLang="zh-CN" sz="16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algn="l"/>
            <a:endParaRPr lang="en-US" altLang="zh-CN" sz="16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algn="l"/>
            <a:endParaRPr lang="en-US" altLang="zh-CN" sz="1600" b="1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1600" b="1" dirty="0">
                <a:latin typeface="Consolas" panose="020B0609020204030204" pitchFamily="49" charset="0"/>
                <a:cs typeface="Times New Roman" panose="02020603050405020304" pitchFamily="18" charset="0"/>
              </a:rPr>
              <a:t>doublev4 V1,V2,V3,V4;</a:t>
            </a:r>
          </a:p>
          <a:p>
            <a:pPr algn="l"/>
            <a:r>
              <a:rPr lang="en-US" altLang="zh-CN" sz="1600" b="1" dirty="0">
                <a:latin typeface="Consolas" panose="020B0609020204030204" pitchFamily="49" charset="0"/>
                <a:cs typeface="Times New Roman" panose="02020603050405020304" pitchFamily="18" charset="0"/>
              </a:rPr>
              <a:t>doublev4 V12L,V12H,V34L,V34H;</a:t>
            </a:r>
          </a:p>
          <a:p>
            <a:pPr algn="l"/>
            <a:r>
              <a:rPr lang="en-US" altLang="zh-CN" sz="1600" b="1" dirty="0">
                <a:latin typeface="Consolas" panose="020B0609020204030204" pitchFamily="49" charset="0"/>
                <a:cs typeface="Times New Roman" panose="02020603050405020304" pitchFamily="18" charset="0"/>
              </a:rPr>
              <a:t>doublev4 VV1,VV2,VV3,VV4; </a:t>
            </a:r>
            <a:endParaRPr lang="zh-CN" altLang="en-US" sz="1600" b="1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l"/>
            <a:r>
              <a:rPr lang="zh-CN" altLang="en-US" sz="1600" b="1" dirty="0">
                <a:latin typeface="Consolas" panose="020B0609020204030204" pitchFamily="49" charset="0"/>
                <a:cs typeface="Times New Roman" panose="02020603050405020304" pitchFamily="18" charset="0"/>
                <a:sym typeface="+mn-ea"/>
              </a:rPr>
              <a:t>V21L = simd_vshff(V2, V1, 0x44);</a:t>
            </a:r>
          </a:p>
          <a:p>
            <a:pPr algn="l"/>
            <a:r>
              <a:rPr lang="zh-CN" altLang="en-US" sz="1600" b="1" dirty="0">
                <a:latin typeface="Consolas" panose="020B0609020204030204" pitchFamily="49" charset="0"/>
                <a:cs typeface="Times New Roman" panose="02020603050405020304" pitchFamily="18" charset="0"/>
                <a:sym typeface="+mn-ea"/>
              </a:rPr>
              <a:t>V21H = simd_vshff(V2, V1, 0xee);</a:t>
            </a:r>
            <a:endParaRPr lang="zh-CN" altLang="en-US" sz="1600" b="1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l"/>
            <a:r>
              <a:rPr lang="zh-CN" altLang="en-US" sz="1600" b="1" dirty="0">
                <a:latin typeface="Consolas" panose="020B0609020204030204" pitchFamily="49" charset="0"/>
                <a:cs typeface="Times New Roman" panose="02020603050405020304" pitchFamily="18" charset="0"/>
                <a:sym typeface="+mn-ea"/>
              </a:rPr>
              <a:t>V43L = simd_vshff(V4, V3, 0x44);</a:t>
            </a:r>
          </a:p>
          <a:p>
            <a:pPr algn="l"/>
            <a:r>
              <a:rPr lang="zh-CN" altLang="en-US" sz="1600" b="1" dirty="0">
                <a:latin typeface="Consolas" panose="020B0609020204030204" pitchFamily="49" charset="0"/>
                <a:cs typeface="Times New Roman" panose="02020603050405020304" pitchFamily="18" charset="0"/>
                <a:sym typeface="+mn-ea"/>
              </a:rPr>
              <a:t>V43H = simd_vshff(V4, V3, 0xee);</a:t>
            </a:r>
            <a:endParaRPr lang="zh-CN" altLang="en-US" sz="1600" b="1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l"/>
            <a:r>
              <a:rPr lang="zh-CN" altLang="en-US" sz="1600" b="1" dirty="0">
                <a:latin typeface="Consolas" panose="020B0609020204030204" pitchFamily="49" charset="0"/>
                <a:cs typeface="Times New Roman" panose="02020603050405020304" pitchFamily="18" charset="0"/>
                <a:sym typeface="+mn-ea"/>
              </a:rPr>
              <a:t>VV1 = simd_vshff(V43L, V21L, 0x88); </a:t>
            </a:r>
            <a:endParaRPr lang="zh-CN" altLang="en-US" sz="1600" b="1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l"/>
            <a:r>
              <a:rPr lang="zh-CN" altLang="en-US" sz="1600" b="1" dirty="0">
                <a:latin typeface="Consolas" panose="020B0609020204030204" pitchFamily="49" charset="0"/>
                <a:cs typeface="Times New Roman" panose="02020603050405020304" pitchFamily="18" charset="0"/>
                <a:sym typeface="+mn-ea"/>
              </a:rPr>
              <a:t>VV2 = simd_vshff(V43L, V21L, 0xdd);</a:t>
            </a:r>
            <a:endParaRPr lang="zh-CN" altLang="en-US" sz="1600" b="1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l"/>
            <a:r>
              <a:rPr lang="zh-CN" altLang="en-US" sz="1600" b="1" dirty="0">
                <a:latin typeface="Consolas" panose="020B0609020204030204" pitchFamily="49" charset="0"/>
                <a:cs typeface="Times New Roman" panose="02020603050405020304" pitchFamily="18" charset="0"/>
                <a:sym typeface="+mn-ea"/>
              </a:rPr>
              <a:t>VV3 = simd_vshff(V43H, V21H, 0x88); </a:t>
            </a:r>
            <a:endParaRPr lang="zh-CN" altLang="en-US" sz="1600" b="1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l"/>
            <a:r>
              <a:rPr lang="zh-CN" altLang="en-US" sz="1600" b="1" dirty="0">
                <a:latin typeface="Consolas" panose="020B0609020204030204" pitchFamily="49" charset="0"/>
                <a:cs typeface="Times New Roman" panose="02020603050405020304" pitchFamily="18" charset="0"/>
                <a:sym typeface="+mn-ea"/>
              </a:rPr>
              <a:t>VV4 = simd_vshff(V43H, V21H, 0xdd);</a:t>
            </a:r>
            <a:endParaRPr lang="zh-CN" altLang="en-US" sz="1600" b="1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algn="l"/>
            <a:endParaRPr lang="en-US" altLang="zh-CN" sz="1600" b="1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  <a:sym typeface="+mn-ea"/>
            </a:endParaRPr>
          </a:p>
          <a:p>
            <a:pPr algn="l"/>
            <a:endParaRPr lang="en-US" altLang="zh-CN" sz="16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algn="l"/>
            <a:endParaRPr lang="en-US" altLang="zh-CN" sz="1600" dirty="0"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048676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0E6EB8"/>
                </a:solidFill>
              </a:rPr>
              <a:t>SIMD</a:t>
            </a:r>
            <a:endParaRPr lang="zh-CN" altLang="en-US" b="1" dirty="0">
              <a:solidFill>
                <a:srgbClr val="0E6EB8"/>
              </a:solidFill>
            </a:endParaRPr>
          </a:p>
        </p:txBody>
      </p:sp>
      <p:sp>
        <p:nvSpPr>
          <p:cNvPr id="1048677" name="文本框 1"/>
          <p:cNvSpPr txBox="1"/>
          <p:nvPr/>
        </p:nvSpPr>
        <p:spPr>
          <a:xfrm>
            <a:off x="588010" y="1064260"/>
            <a:ext cx="373697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4 x 4 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二维矩阵转置</a:t>
            </a:r>
          </a:p>
        </p:txBody>
      </p:sp>
      <p:graphicFrame>
        <p:nvGraphicFramePr>
          <p:cNvPr id="4194326" name="对象 10"/>
          <p:cNvGraphicFramePr/>
          <p:nvPr/>
        </p:nvGraphicFramePr>
        <p:xfrm>
          <a:off x="5153978" y="1666399"/>
          <a:ext cx="6734810" cy="3360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25" r:id="rId4" imgW="14305280" imgH="5089525" progId="Visio.Drawing.11">
                  <p:embed/>
                </p:oleObj>
              </mc:Choice>
              <mc:Fallback>
                <p:oleObj r:id="rId4" imgW="14305280" imgH="5089525" progId="Visio.Drawing.11">
                  <p:embed/>
                  <p:pic>
                    <p:nvPicPr>
                      <p:cNvPr id="0" name="对象 1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53978" y="1666399"/>
                        <a:ext cx="6734810" cy="3360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8679" name="文本框 12"/>
          <p:cNvSpPr txBox="1"/>
          <p:nvPr/>
        </p:nvSpPr>
        <p:spPr>
          <a:xfrm>
            <a:off x="5154295" y="5193030"/>
            <a:ext cx="6737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x 4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二维矩阵转置示意图</a:t>
            </a:r>
          </a:p>
        </p:txBody>
      </p:sp>
      <p:sp>
        <p:nvSpPr>
          <p:cNvPr id="2" name="椭圆 1"/>
          <p:cNvSpPr/>
          <p:nvPr/>
        </p:nvSpPr>
        <p:spPr>
          <a:xfrm>
            <a:off x="7122252" y="1064260"/>
            <a:ext cx="939567" cy="4629785"/>
          </a:xfrm>
          <a:prstGeom prst="ellipse">
            <a:avLst/>
          </a:prstGeom>
          <a:noFill/>
          <a:ln w="28575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9454136" y="1064260"/>
            <a:ext cx="939567" cy="462978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5579938-A9F5-4DB7-B01A-F5BFD5A44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570" y="1166025"/>
            <a:ext cx="4741575" cy="513670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39FA30B-8D81-4A10-A51F-2D9B2DFB8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347" y="2249179"/>
            <a:ext cx="4514860" cy="3335944"/>
          </a:xfrm>
          <a:prstGeom prst="rect">
            <a:avLst/>
          </a:prstGeom>
        </p:spPr>
      </p:pic>
      <p:sp>
        <p:nvSpPr>
          <p:cNvPr id="1048711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示例程序</a:t>
            </a:r>
            <a:r>
              <a:rPr lang="en-US" altLang="zh-CN" b="1" dirty="0">
                <a:solidFill>
                  <a:srgbClr val="0E6EB8"/>
                </a:solidFill>
              </a:rPr>
              <a:t>——</a:t>
            </a:r>
            <a:r>
              <a:rPr lang="zh-CN" altLang="en-US" b="1" dirty="0">
                <a:solidFill>
                  <a:srgbClr val="0E6EB8"/>
                </a:solidFill>
              </a:rPr>
              <a:t>多项式求和（</a:t>
            </a:r>
            <a:r>
              <a:rPr lang="en-US" altLang="zh-CN" b="1" dirty="0">
                <a:solidFill>
                  <a:srgbClr val="0E6EB8"/>
                </a:solidFill>
              </a:rPr>
              <a:t>SIMD</a:t>
            </a:r>
            <a:r>
              <a:rPr lang="zh-CN" altLang="en-US" b="1" dirty="0">
                <a:solidFill>
                  <a:srgbClr val="0E6EB8"/>
                </a:solidFill>
              </a:rPr>
              <a:t>） </a:t>
            </a:r>
            <a:endParaRPr lang="zh-CN" altLang="en-US" sz="2400" dirty="0">
              <a:solidFill>
                <a:srgbClr val="0E6EB8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751F30B-BBB4-46EE-8FE5-0374B45B9C26}"/>
              </a:ext>
            </a:extLst>
          </p:cNvPr>
          <p:cNvSpPr/>
          <p:nvPr/>
        </p:nvSpPr>
        <p:spPr>
          <a:xfrm>
            <a:off x="7273995" y="3996246"/>
            <a:ext cx="4156005" cy="501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233BBE-01C1-4002-BFA2-1149AC1AFB5E}"/>
              </a:ext>
            </a:extLst>
          </p:cNvPr>
          <p:cNvSpPr txBox="1"/>
          <p:nvPr/>
        </p:nvSpPr>
        <p:spPr>
          <a:xfrm>
            <a:off x="10313616" y="40623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数组补零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E2DD4B8-D71B-494C-91C1-BBDB174FABB3}"/>
              </a:ext>
            </a:extLst>
          </p:cNvPr>
          <p:cNvSpPr txBox="1"/>
          <p:nvPr/>
        </p:nvSpPr>
        <p:spPr>
          <a:xfrm>
            <a:off x="4030379" y="224682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标量计算版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C16269D-EF0B-4894-842D-20B930A6E40A}"/>
              </a:ext>
            </a:extLst>
          </p:cNvPr>
          <p:cNvSpPr txBox="1"/>
          <p:nvPr/>
        </p:nvSpPr>
        <p:spPr>
          <a:xfrm>
            <a:off x="10461149" y="1195242"/>
            <a:ext cx="1114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向量化版</a:t>
            </a:r>
            <a:endParaRPr lang="en-US" altLang="zh-CN" b="1" dirty="0">
              <a:solidFill>
                <a:srgbClr val="FF0000"/>
              </a:solidFill>
            </a:endParaRPr>
          </a:p>
          <a:p>
            <a:pPr algn="ctr"/>
            <a:r>
              <a:rPr lang="en-US" altLang="zh-CN" dirty="0" err="1">
                <a:solidFill>
                  <a:srgbClr val="FF0000"/>
                </a:solidFill>
              </a:rPr>
              <a:t>simd.h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E397866-E08F-4F71-BF9C-9B15E6819697}"/>
              </a:ext>
            </a:extLst>
          </p:cNvPr>
          <p:cNvSpPr/>
          <p:nvPr/>
        </p:nvSpPr>
        <p:spPr>
          <a:xfrm>
            <a:off x="7273995" y="4629874"/>
            <a:ext cx="4156005" cy="6336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BC251E2-87BE-44EE-825B-D83D950D4992}"/>
              </a:ext>
            </a:extLst>
          </p:cNvPr>
          <p:cNvSpPr txBox="1"/>
          <p:nvPr/>
        </p:nvSpPr>
        <p:spPr>
          <a:xfrm>
            <a:off x="9733280" y="4946687"/>
            <a:ext cx="1688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向量装载</a:t>
            </a:r>
            <a:r>
              <a:rPr lang="en-US" altLang="zh-CN" dirty="0">
                <a:solidFill>
                  <a:srgbClr val="FF0000"/>
                </a:solidFill>
              </a:rPr>
              <a:t>+</a:t>
            </a:r>
            <a:r>
              <a:rPr lang="zh-CN" altLang="en-US" dirty="0">
                <a:solidFill>
                  <a:srgbClr val="FF0000"/>
                </a:solidFill>
              </a:rPr>
              <a:t>计算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C1032D6-845D-4378-A83E-7044CA831C7E}"/>
              </a:ext>
            </a:extLst>
          </p:cNvPr>
          <p:cNvSpPr/>
          <p:nvPr/>
        </p:nvSpPr>
        <p:spPr>
          <a:xfrm>
            <a:off x="7273995" y="2203625"/>
            <a:ext cx="4156005" cy="12761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5F143FD-D5AB-48EF-9BD1-929F12B210EB}"/>
              </a:ext>
            </a:extLst>
          </p:cNvPr>
          <p:cNvSpPr txBox="1"/>
          <p:nvPr/>
        </p:nvSpPr>
        <p:spPr>
          <a:xfrm>
            <a:off x="10313616" y="26570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分批读取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F3A38CA-3298-4C0F-BF4A-80EFC3302905}"/>
              </a:ext>
            </a:extLst>
          </p:cNvPr>
          <p:cNvSpPr/>
          <p:nvPr/>
        </p:nvSpPr>
        <p:spPr>
          <a:xfrm>
            <a:off x="1282775" y="3156820"/>
            <a:ext cx="3952166" cy="12761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B3EFBCC-DECB-4671-9357-FBBA8BD656DA}"/>
              </a:ext>
            </a:extLst>
          </p:cNvPr>
          <p:cNvSpPr txBox="1"/>
          <p:nvPr/>
        </p:nvSpPr>
        <p:spPr>
          <a:xfrm>
            <a:off x="4125482" y="36102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分批读取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6A54333-42D6-44F1-A8EE-F3E66C7E64E4}"/>
              </a:ext>
            </a:extLst>
          </p:cNvPr>
          <p:cNvSpPr/>
          <p:nvPr/>
        </p:nvSpPr>
        <p:spPr>
          <a:xfrm>
            <a:off x="1282775" y="4562944"/>
            <a:ext cx="3950703" cy="5140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8FC6100-8607-4BAA-AB31-355D9DFA4034}"/>
              </a:ext>
            </a:extLst>
          </p:cNvPr>
          <p:cNvSpPr txBox="1"/>
          <p:nvPr/>
        </p:nvSpPr>
        <p:spPr>
          <a:xfrm>
            <a:off x="4125482" y="4763928"/>
            <a:ext cx="110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标量计算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95DC19D4-E335-48AD-9A1B-DF2A7EA80279}"/>
              </a:ext>
            </a:extLst>
          </p:cNvPr>
          <p:cNvSpPr/>
          <p:nvPr/>
        </p:nvSpPr>
        <p:spPr>
          <a:xfrm>
            <a:off x="5508352" y="3591036"/>
            <a:ext cx="1171545" cy="6522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3">
            <a:extLst>
              <a:ext uri="{FF2B5EF4-FFF2-40B4-BE49-F238E27FC236}">
                <a16:creationId xmlns:a16="http://schemas.microsoft.com/office/drawing/2014/main" id="{2A57A096-749B-4916-88CC-5DEF3275E515}"/>
              </a:ext>
            </a:extLst>
          </p:cNvPr>
          <p:cNvSpPr txBox="1"/>
          <p:nvPr/>
        </p:nvSpPr>
        <p:spPr>
          <a:xfrm>
            <a:off x="503339" y="1168849"/>
            <a:ext cx="2552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核心计算部分</a:t>
            </a:r>
          </a:p>
        </p:txBody>
      </p:sp>
    </p:spTree>
    <p:extLst>
      <p:ext uri="{BB962C8B-B14F-4D97-AF65-F5344CB8AC3E}">
        <p14:creationId xmlns:p14="http://schemas.microsoft.com/office/powerpoint/2010/main" val="193233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7" grpId="0"/>
      <p:bldP spid="18" grpId="0" animBg="1"/>
      <p:bldP spid="19" grpId="0"/>
      <p:bldP spid="20" grpId="0" animBg="1"/>
      <p:bldP spid="21" grpId="0"/>
      <p:bldP spid="22" grpId="0" animBg="1"/>
      <p:bldP spid="23" grpId="0"/>
      <p:bldP spid="24" grpId="0" animBg="1"/>
      <p:bldP spid="25" grpId="0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1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示例程序</a:t>
            </a:r>
            <a:r>
              <a:rPr lang="en-US" altLang="zh-CN" b="1" dirty="0">
                <a:solidFill>
                  <a:srgbClr val="0E6EB8"/>
                </a:solidFill>
              </a:rPr>
              <a:t>——</a:t>
            </a:r>
            <a:r>
              <a:rPr lang="zh-CN" altLang="en-US" b="1" dirty="0">
                <a:solidFill>
                  <a:srgbClr val="0E6EB8"/>
                </a:solidFill>
              </a:rPr>
              <a:t>多项式求和（</a:t>
            </a:r>
            <a:r>
              <a:rPr lang="en-US" altLang="zh-CN" b="1" dirty="0">
                <a:solidFill>
                  <a:srgbClr val="0E6EB8"/>
                </a:solidFill>
              </a:rPr>
              <a:t>SIMD</a:t>
            </a:r>
            <a:r>
              <a:rPr lang="zh-CN" altLang="en-US" b="1" dirty="0">
                <a:solidFill>
                  <a:srgbClr val="0E6EB8"/>
                </a:solidFill>
              </a:rPr>
              <a:t>） </a:t>
            </a:r>
            <a:endParaRPr lang="zh-CN" altLang="en-US" sz="2400" dirty="0">
              <a:solidFill>
                <a:srgbClr val="0E6EB8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C27665-D486-4EF5-AAB3-93C4B2E0A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73" y="2895304"/>
            <a:ext cx="4770533" cy="19813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027E14B-0DC5-4812-BE09-DD5C94F50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096" y="2895304"/>
            <a:ext cx="5138754" cy="1980000"/>
          </a:xfrm>
          <a:prstGeom prst="rect">
            <a:avLst/>
          </a:prstGeom>
        </p:spPr>
      </p:pic>
      <p:sp>
        <p:nvSpPr>
          <p:cNvPr id="26" name="箭头: 右 25">
            <a:extLst>
              <a:ext uri="{FF2B5EF4-FFF2-40B4-BE49-F238E27FC236}">
                <a16:creationId xmlns:a16="http://schemas.microsoft.com/office/drawing/2014/main" id="{731F3496-55A6-4630-B187-66640201744E}"/>
              </a:ext>
            </a:extLst>
          </p:cNvPr>
          <p:cNvSpPr/>
          <p:nvPr/>
        </p:nvSpPr>
        <p:spPr>
          <a:xfrm>
            <a:off x="5510228" y="3559189"/>
            <a:ext cx="1171545" cy="6522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E1D0CEA-9886-4A83-A608-9A5567DE6A60}"/>
              </a:ext>
            </a:extLst>
          </p:cNvPr>
          <p:cNvSpPr txBox="1"/>
          <p:nvPr/>
        </p:nvSpPr>
        <p:spPr>
          <a:xfrm>
            <a:off x="2419225" y="252597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标量计算版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7C13090-CA1B-41B1-BBFA-632F7B0C1F32}"/>
              </a:ext>
            </a:extLst>
          </p:cNvPr>
          <p:cNvSpPr txBox="1"/>
          <p:nvPr/>
        </p:nvSpPr>
        <p:spPr>
          <a:xfrm>
            <a:off x="8733475" y="25259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向量化版</a:t>
            </a:r>
          </a:p>
        </p:txBody>
      </p:sp>
      <p:sp>
        <p:nvSpPr>
          <p:cNvPr id="30" name="文本框 3">
            <a:extLst>
              <a:ext uri="{FF2B5EF4-FFF2-40B4-BE49-F238E27FC236}">
                <a16:creationId xmlns:a16="http://schemas.microsoft.com/office/drawing/2014/main" id="{0BD6E0F8-747C-4EC2-A255-CF1F723E23A3}"/>
              </a:ext>
            </a:extLst>
          </p:cNvPr>
          <p:cNvSpPr txBox="1"/>
          <p:nvPr/>
        </p:nvSpPr>
        <p:spPr>
          <a:xfrm>
            <a:off x="503339" y="1168849"/>
            <a:ext cx="2714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多项式求和函数</a:t>
            </a:r>
          </a:p>
        </p:txBody>
      </p:sp>
    </p:spTree>
    <p:extLst>
      <p:ext uri="{BB962C8B-B14F-4D97-AF65-F5344CB8AC3E}">
        <p14:creationId xmlns:p14="http://schemas.microsoft.com/office/powerpoint/2010/main" val="59198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C9F7A2D-4B6B-4370-A349-86BB61FF7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355" y="2902630"/>
            <a:ext cx="4206605" cy="138696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F001407-2100-47BA-A785-8D165B984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355" y="1275493"/>
            <a:ext cx="4206605" cy="1386960"/>
          </a:xfrm>
          <a:prstGeom prst="rect">
            <a:avLst/>
          </a:prstGeom>
        </p:spPr>
      </p:pic>
      <p:sp>
        <p:nvSpPr>
          <p:cNvPr id="1048711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示例程序</a:t>
            </a:r>
            <a:r>
              <a:rPr lang="en-US" altLang="zh-CN" b="1" dirty="0">
                <a:solidFill>
                  <a:srgbClr val="0E6EB8"/>
                </a:solidFill>
              </a:rPr>
              <a:t>——</a:t>
            </a:r>
            <a:r>
              <a:rPr lang="zh-CN" altLang="en-US" b="1" dirty="0">
                <a:solidFill>
                  <a:srgbClr val="0E6EB8"/>
                </a:solidFill>
              </a:rPr>
              <a:t>多项式求和（</a:t>
            </a:r>
            <a:r>
              <a:rPr lang="en-US" altLang="zh-CN" b="1" dirty="0">
                <a:solidFill>
                  <a:srgbClr val="0E6EB8"/>
                </a:solidFill>
              </a:rPr>
              <a:t>SIMD</a:t>
            </a:r>
            <a:r>
              <a:rPr lang="zh-CN" altLang="en-US" b="1" dirty="0">
                <a:solidFill>
                  <a:srgbClr val="0E6EB8"/>
                </a:solidFill>
              </a:rPr>
              <a:t>） </a:t>
            </a:r>
            <a:endParaRPr lang="zh-CN" altLang="en-US" sz="2400" dirty="0">
              <a:solidFill>
                <a:srgbClr val="0E6EB8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EA0F582-381A-42FE-BB8F-AE8DAA4DC2A1}"/>
              </a:ext>
            </a:extLst>
          </p:cNvPr>
          <p:cNvSpPr txBox="1"/>
          <p:nvPr/>
        </p:nvSpPr>
        <p:spPr>
          <a:xfrm>
            <a:off x="350276" y="1287575"/>
            <a:ext cx="3110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/>
              <a:t>athread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众核优化版：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DC05F7-F3D7-4FC3-8CD1-AFF33B6BF950}"/>
              </a:ext>
            </a:extLst>
          </p:cNvPr>
          <p:cNvSpPr txBox="1"/>
          <p:nvPr/>
        </p:nvSpPr>
        <p:spPr>
          <a:xfrm>
            <a:off x="350276" y="2916463"/>
            <a:ext cx="2855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/>
              <a:t>athread</a:t>
            </a:r>
            <a:r>
              <a:rPr lang="en-US" altLang="zh-CN" sz="2400" b="1" dirty="0"/>
              <a:t> + SIMD </a:t>
            </a:r>
            <a:r>
              <a:rPr lang="zh-CN" altLang="en-US" sz="2400" b="1" dirty="0"/>
              <a:t>版：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96BFEAD-0382-4BC5-A153-534D85A6AA65}"/>
              </a:ext>
            </a:extLst>
          </p:cNvPr>
          <p:cNvSpPr/>
          <p:nvPr/>
        </p:nvSpPr>
        <p:spPr>
          <a:xfrm>
            <a:off x="5275113" y="3658856"/>
            <a:ext cx="829056" cy="170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82DFE5B-4CF6-460E-A40A-3ED8E4AD4D34}"/>
              </a:ext>
            </a:extLst>
          </p:cNvPr>
          <p:cNvSpPr txBox="1"/>
          <p:nvPr/>
        </p:nvSpPr>
        <p:spPr>
          <a:xfrm>
            <a:off x="6821240" y="4511657"/>
            <a:ext cx="5031344" cy="15696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SIMD </a:t>
            </a:r>
            <a:r>
              <a:rPr lang="zh-CN" altLang="en-US" sz="2400" b="1" dirty="0"/>
              <a:t>加速比（相比 </a:t>
            </a:r>
            <a:r>
              <a:rPr lang="en-US" altLang="zh-CN" sz="2400" b="1" dirty="0" err="1"/>
              <a:t>athread</a:t>
            </a:r>
            <a:r>
              <a:rPr lang="zh-CN" altLang="en-US" sz="2400" b="1" dirty="0"/>
              <a:t>）：</a:t>
            </a:r>
            <a:endParaRPr lang="en-US" altLang="zh-CN" sz="2400" b="1" dirty="0"/>
          </a:p>
          <a:p>
            <a:r>
              <a:rPr lang="en-US" altLang="zh-CN" sz="2400" b="1" dirty="0"/>
              <a:t>        126.88 / 39.34 = 3.225 X</a:t>
            </a:r>
          </a:p>
          <a:p>
            <a:r>
              <a:rPr lang="zh-CN" altLang="en-US" sz="2400" b="1" dirty="0"/>
              <a:t>总加速比：</a:t>
            </a:r>
            <a:endParaRPr lang="en-US" altLang="zh-CN" sz="2400" b="1" dirty="0"/>
          </a:p>
          <a:p>
            <a:r>
              <a:rPr lang="en-US" altLang="zh-CN" sz="2400" b="1" dirty="0"/>
              <a:t>        4118.62 / 39.34 = </a:t>
            </a:r>
            <a:r>
              <a:rPr lang="en-US" altLang="zh-CN" sz="2400" b="1" dirty="0">
                <a:solidFill>
                  <a:srgbClr val="FF0000"/>
                </a:solidFill>
              </a:rPr>
              <a:t>104.7 X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A4B33A2-9EAD-4180-A0DD-3B1BE0DC659C}"/>
              </a:ext>
            </a:extLst>
          </p:cNvPr>
          <p:cNvSpPr/>
          <p:nvPr/>
        </p:nvSpPr>
        <p:spPr>
          <a:xfrm>
            <a:off x="5275113" y="2029172"/>
            <a:ext cx="829056" cy="170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4EB5D32-332B-4D4F-8515-901A7E2817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068" y="4840332"/>
            <a:ext cx="6362700" cy="10287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5C866AF-48D7-4656-822F-F166B15BC513}"/>
              </a:ext>
            </a:extLst>
          </p:cNvPr>
          <p:cNvSpPr txBox="1"/>
          <p:nvPr/>
        </p:nvSpPr>
        <p:spPr>
          <a:xfrm>
            <a:off x="339416" y="4279872"/>
            <a:ext cx="3486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/>
              <a:t>gprof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(</a:t>
            </a:r>
            <a:r>
              <a:rPr lang="en-US" altLang="zh-CN" sz="2400" b="1" dirty="0" err="1"/>
              <a:t>athread</a:t>
            </a:r>
            <a:r>
              <a:rPr lang="en-US" altLang="zh-CN" sz="2400" b="1" dirty="0"/>
              <a:t> + SIMD)</a:t>
            </a:r>
            <a:r>
              <a:rPr lang="zh-CN" altLang="en-US" sz="2400" b="1" dirty="0"/>
              <a:t>：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4647AD8-F680-45B4-BDCB-75573775DA1B}"/>
              </a:ext>
            </a:extLst>
          </p:cNvPr>
          <p:cNvSpPr/>
          <p:nvPr/>
        </p:nvSpPr>
        <p:spPr>
          <a:xfrm>
            <a:off x="509284" y="5613897"/>
            <a:ext cx="6152183" cy="1955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3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汇编编程</a:t>
            </a:r>
          </a:p>
        </p:txBody>
      </p:sp>
      <p:sp>
        <p:nvSpPr>
          <p:cNvPr id="1048684" name="七角星 1"/>
          <p:cNvSpPr/>
          <p:nvPr/>
        </p:nvSpPr>
        <p:spPr>
          <a:xfrm>
            <a:off x="10034905" y="-33020"/>
            <a:ext cx="2052955" cy="1864360"/>
          </a:xfrm>
          <a:prstGeom prst="star7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zh-CN" altLang="en-US" b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  <a:p>
            <a:pPr algn="l"/>
            <a:r>
              <a:rPr lang="zh-CN" altLang="en-US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性价比最低的事是直接写汇编</a:t>
            </a:r>
          </a:p>
        </p:txBody>
      </p:sp>
      <p:sp>
        <p:nvSpPr>
          <p:cNvPr id="1048685" name="文本框 4"/>
          <p:cNvSpPr txBox="1"/>
          <p:nvPr/>
        </p:nvSpPr>
        <p:spPr>
          <a:xfrm>
            <a:off x="657225" y="1184275"/>
            <a:ext cx="13341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寻址模式：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48686" name="文本框 5"/>
          <p:cNvSpPr txBox="1"/>
          <p:nvPr/>
        </p:nvSpPr>
        <p:spPr>
          <a:xfrm>
            <a:off x="657225" y="1729740"/>
            <a:ext cx="13347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1048687" name="文本框 6"/>
          <p:cNvSpPr txBox="1"/>
          <p:nvPr/>
        </p:nvSpPr>
        <p:spPr>
          <a:xfrm>
            <a:off x="669290" y="1699260"/>
            <a:ext cx="13227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寄存器：</a:t>
            </a:r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48688" name="文本框 7"/>
          <p:cNvSpPr txBox="1"/>
          <p:nvPr/>
        </p:nvSpPr>
        <p:spPr>
          <a:xfrm>
            <a:off x="653415" y="2121535"/>
            <a:ext cx="1503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指令格式：  </a:t>
            </a:r>
          </a:p>
        </p:txBody>
      </p:sp>
      <p:sp>
        <p:nvSpPr>
          <p:cNvPr id="1048689" name="文本框 9"/>
          <p:cNvSpPr txBox="1"/>
          <p:nvPr/>
        </p:nvSpPr>
        <p:spPr>
          <a:xfrm>
            <a:off x="2222500" y="2180590"/>
            <a:ext cx="3900170" cy="3683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Opcode Ra,Disp     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转移指令</a:t>
            </a:r>
            <a:endParaRPr lang="zh-CN" altLang="en-US"/>
          </a:p>
        </p:txBody>
      </p:sp>
      <p:sp>
        <p:nvSpPr>
          <p:cNvPr id="1048690" name="文本框 10"/>
          <p:cNvSpPr txBox="1"/>
          <p:nvPr/>
        </p:nvSpPr>
        <p:spPr>
          <a:xfrm>
            <a:off x="2222500" y="2584450"/>
            <a:ext cx="3900170" cy="3683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Opcode Ra,Disp(Rb) 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存储指令</a:t>
            </a:r>
            <a:endParaRPr lang="zh-CN" altLang="en-US"/>
          </a:p>
        </p:txBody>
      </p:sp>
      <p:sp>
        <p:nvSpPr>
          <p:cNvPr id="1048691" name="文本框 11"/>
          <p:cNvSpPr txBox="1"/>
          <p:nvPr/>
        </p:nvSpPr>
        <p:spPr>
          <a:xfrm>
            <a:off x="2222500" y="2956560"/>
            <a:ext cx="3900170" cy="3683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Opcode Ra,Rb,Rc  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简单运算指令</a:t>
            </a:r>
          </a:p>
        </p:txBody>
      </p:sp>
      <p:sp>
        <p:nvSpPr>
          <p:cNvPr id="1048692" name="文本框 12"/>
          <p:cNvSpPr txBox="1"/>
          <p:nvPr/>
        </p:nvSpPr>
        <p:spPr>
          <a:xfrm>
            <a:off x="2216150" y="3350260"/>
            <a:ext cx="3906520" cy="3683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Opcode Ra,Rb,Rc,Rd  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复合运算指令</a:t>
            </a:r>
          </a:p>
        </p:txBody>
      </p:sp>
      <p:sp>
        <p:nvSpPr>
          <p:cNvPr id="1048693" name="文本框 13"/>
          <p:cNvSpPr txBox="1"/>
          <p:nvPr/>
        </p:nvSpPr>
        <p:spPr>
          <a:xfrm>
            <a:off x="637540" y="3677285"/>
            <a:ext cx="1503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常用指令：  </a:t>
            </a:r>
          </a:p>
        </p:txBody>
      </p:sp>
      <p:sp>
        <p:nvSpPr>
          <p:cNvPr id="1048694" name="文本框 14"/>
          <p:cNvSpPr txBox="1"/>
          <p:nvPr/>
        </p:nvSpPr>
        <p:spPr>
          <a:xfrm>
            <a:off x="2216150" y="3736340"/>
            <a:ext cx="3628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存储指令：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	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ld,st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048695" name="文本框 15"/>
          <p:cNvSpPr txBox="1"/>
          <p:nvPr/>
        </p:nvSpPr>
        <p:spPr>
          <a:xfrm>
            <a:off x="2222500" y="4053840"/>
            <a:ext cx="9216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计算指令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:	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add,sub,mul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(d/s/w/l)</a:t>
            </a: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		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divd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/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divs,mad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/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mas,msd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/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mss,nmad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/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nmas,nmsd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/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mnss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048696" name="文本框 16"/>
          <p:cNvSpPr txBox="1"/>
          <p:nvPr/>
        </p:nvSpPr>
        <p:spPr>
          <a:xfrm>
            <a:off x="2209800" y="4623435"/>
            <a:ext cx="6525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比较指令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:	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cmpeq,cmple,cmplt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048697" name="文本框 17"/>
          <p:cNvSpPr txBox="1"/>
          <p:nvPr/>
        </p:nvSpPr>
        <p:spPr>
          <a:xfrm>
            <a:off x="2221865" y="1205230"/>
            <a:ext cx="5380990" cy="3683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立即数寻址，寄存器寻址，偏移寻址，相对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PC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寻址</a:t>
            </a:r>
            <a:endParaRPr lang="zh-CN" altLang="en-US" dirty="0"/>
          </a:p>
        </p:txBody>
      </p:sp>
      <p:sp>
        <p:nvSpPr>
          <p:cNvPr id="1048698" name="文本框 18"/>
          <p:cNvSpPr txBox="1"/>
          <p:nvPr/>
        </p:nvSpPr>
        <p:spPr>
          <a:xfrm>
            <a:off x="2221865" y="1712595"/>
            <a:ext cx="5383530" cy="3683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$0-$8,$16-$21,$22-$25,$27</a:t>
            </a:r>
            <a:endParaRPr lang="zh-CN" altLang="en-US" dirty="0"/>
          </a:p>
        </p:txBody>
      </p:sp>
      <p:sp>
        <p:nvSpPr>
          <p:cNvPr id="1048699" name="文本框 20"/>
          <p:cNvSpPr txBox="1"/>
          <p:nvPr/>
        </p:nvSpPr>
        <p:spPr>
          <a:xfrm>
            <a:off x="2210725" y="5029835"/>
            <a:ext cx="6525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移位指令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:	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sll,srl,sra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048700" name="文本框 21"/>
          <p:cNvSpPr txBox="1"/>
          <p:nvPr/>
        </p:nvSpPr>
        <p:spPr>
          <a:xfrm>
            <a:off x="2204375" y="5375910"/>
            <a:ext cx="6525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特殊指令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:	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putr,getr,putc,getc,dma,vshff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1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首先引入一个示例程序 </a:t>
            </a:r>
            <a:endParaRPr lang="zh-CN" altLang="en-US" sz="2400" dirty="0">
              <a:solidFill>
                <a:srgbClr val="0E6EB8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AA94881-C337-4D68-9D5D-B31E527BE91A}"/>
                  </a:ext>
                </a:extLst>
              </p:cNvPr>
              <p:cNvSpPr txBox="1"/>
              <p:nvPr/>
            </p:nvSpPr>
            <p:spPr>
              <a:xfrm>
                <a:off x="1772856" y="1608877"/>
                <a:ext cx="8646288" cy="181799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sz="3200" dirty="0"/>
                  <a:t>问题</a:t>
                </a:r>
                <a:r>
                  <a:rPr lang="en-US" altLang="zh-CN" sz="3200" dirty="0"/>
                  <a:t>——</a:t>
                </a:r>
                <a:r>
                  <a:rPr lang="zh-CN" altLang="en-US" sz="3200" dirty="0"/>
                  <a:t>多项式求和：</a:t>
                </a:r>
                <a:endParaRPr lang="en-US" altLang="zh-CN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AA94881-C337-4D68-9D5D-B31E527BE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856" y="1608877"/>
                <a:ext cx="8646288" cy="1817998"/>
              </a:xfrm>
              <a:prstGeom prst="rect">
                <a:avLst/>
              </a:prstGeom>
              <a:blipFill>
                <a:blip r:embed="rId3"/>
                <a:stretch>
                  <a:fillRect l="-1759" t="-5648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F5ED302-CEF0-4D7A-9BED-0A809B0743F7}"/>
                  </a:ext>
                </a:extLst>
              </p:cNvPr>
              <p:cNvSpPr txBox="1"/>
              <p:nvPr/>
            </p:nvSpPr>
            <p:spPr>
              <a:xfrm>
                <a:off x="1066800" y="3761769"/>
                <a:ext cx="5741043" cy="1953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</a:pPr>
                <a:r>
                  <a:rPr lang="zh-CN" altLang="en-US" sz="2400" dirty="0">
                    <a:solidFill>
                      <a:prstClr val="black"/>
                    </a:solidFill>
                  </a:rPr>
                  <a:t>样例：</a:t>
                </a:r>
                <a:endParaRPr lang="en-US" altLang="zh-CN" sz="2400" dirty="0">
                  <a:solidFill>
                    <a:prstClr val="black"/>
                  </a:solidFill>
                </a:endParaRPr>
              </a:p>
              <a:p>
                <a:pPr lvl="0"/>
                <a:r>
                  <a:rPr lang="en-US" altLang="zh-CN" sz="2400" dirty="0">
                    <a:solidFill>
                      <a:prstClr val="black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=100,000,000; 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=10; 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=1.0;</m:t>
                    </m:r>
                  </m:oMath>
                </a14:m>
                <a:endParaRPr lang="en-US" altLang="zh-CN" sz="24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lvl="0"/>
                <a:r>
                  <a:rPr lang="en-US" altLang="zh-CN" sz="2400" dirty="0">
                    <a:solidFill>
                      <a:prstClr val="black"/>
                    </a:solidFill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19, 17, 15, 13, 11, 9, 7, 5, 3, 1</m:t>
                        </m:r>
                      </m:e>
                    </m:d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altLang="zh-CN" sz="2400" dirty="0">
                  <a:solidFill>
                    <a:prstClr val="black"/>
                  </a:solidFill>
                </a:endParaRPr>
              </a:p>
              <a:p>
                <a:pPr lvl="0"/>
                <a:r>
                  <a:rPr lang="en-US" altLang="zh-CN" sz="2400" dirty="0">
                    <a:solidFill>
                      <a:prstClr val="black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=10,000,000,000.0</m:t>
                    </m:r>
                  </m:oMath>
                </a14:m>
                <a:endParaRPr lang="zh-CN" altLang="en-US" sz="2400" dirty="0">
                  <a:solidFill>
                    <a:prstClr val="black"/>
                  </a:solidFill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F5ED302-CEF0-4D7A-9BED-0A809B074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3761769"/>
                <a:ext cx="5741043" cy="1953355"/>
              </a:xfrm>
              <a:prstGeom prst="rect">
                <a:avLst/>
              </a:prstGeom>
              <a:blipFill>
                <a:blip r:embed="rId4"/>
                <a:stretch>
                  <a:fillRect l="-1592" t="-37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C3EDBADE-E4E9-460D-B5CA-FC7DF79C6A12}"/>
              </a:ext>
            </a:extLst>
          </p:cNvPr>
          <p:cNvSpPr txBox="1"/>
          <p:nvPr/>
        </p:nvSpPr>
        <p:spPr>
          <a:xfrm>
            <a:off x="7085638" y="3766058"/>
            <a:ext cx="4188104" cy="12772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400" dirty="0">
                <a:latin typeface="+mn-ea"/>
              </a:rPr>
              <a:t>总计：</a:t>
            </a:r>
            <a:endParaRPr lang="en-US" altLang="zh-CN" sz="2400" dirty="0">
              <a:latin typeface="+mn-ea"/>
            </a:endParaRPr>
          </a:p>
          <a:p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   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1,000,000,000 </a:t>
            </a:r>
            <a:r>
              <a:rPr lang="zh-CN" altLang="en-US" sz="2400" dirty="0">
                <a:latin typeface="+mn-ea"/>
              </a:rPr>
              <a:t>次浮点乘法，</a:t>
            </a:r>
            <a:endParaRPr lang="en-US" altLang="zh-CN" sz="2400" dirty="0">
              <a:latin typeface="+mn-ea"/>
            </a:endParaRPr>
          </a:p>
          <a:p>
            <a:r>
              <a:rPr lang="en-US" altLang="zh-CN" sz="2400" dirty="0">
                <a:latin typeface="+mn-ea"/>
              </a:rPr>
              <a:t>   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1,000,000,000 </a:t>
            </a:r>
            <a:r>
              <a:rPr lang="zh-CN" altLang="en-US" sz="2400" dirty="0">
                <a:latin typeface="+mn-ea"/>
              </a:rPr>
              <a:t>次浮点加法；</a:t>
            </a:r>
          </a:p>
        </p:txBody>
      </p:sp>
    </p:spTree>
    <p:extLst>
      <p:ext uri="{BB962C8B-B14F-4D97-AF65-F5344CB8AC3E}">
        <p14:creationId xmlns:p14="http://schemas.microsoft.com/office/powerpoint/2010/main" val="411834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寄存器通信</a:t>
            </a:r>
          </a:p>
        </p:txBody>
      </p:sp>
      <p:sp>
        <p:nvSpPr>
          <p:cNvPr id="1048612" name="流程图: 卡片 6"/>
          <p:cNvSpPr/>
          <p:nvPr/>
        </p:nvSpPr>
        <p:spPr>
          <a:xfrm>
            <a:off x="6212842" y="1235075"/>
            <a:ext cx="5325743" cy="4313556"/>
          </a:xfrm>
          <a:prstGeom prst="flowChartPunchedCar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altLang="zh-CN" sz="1400" b="1" dirty="0">
                <a:latin typeface="+mn-ea"/>
              </a:rPr>
              <a:t>  </a:t>
            </a:r>
            <a:r>
              <a:rPr lang="zh-CN" altLang="en-US" sz="1400" b="1" dirty="0">
                <a:latin typeface="+mn-ea"/>
              </a:rPr>
              <a:t>寄存器通信的</a:t>
            </a:r>
            <a:r>
              <a:rPr lang="en-US" altLang="zh-CN" sz="1400" b="1" dirty="0">
                <a:latin typeface="+mn-ea"/>
              </a:rPr>
              <a:t>intrinsic:</a:t>
            </a:r>
          </a:p>
          <a:p>
            <a:r>
              <a:rPr lang="en-US" altLang="zh-CN" sz="1400" b="1" dirty="0">
                <a:solidFill>
                  <a:srgbClr val="606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#define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b="1" dirty="0">
                <a:solidFill>
                  <a:srgbClr val="606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GET_COL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400" b="1" dirty="0">
                <a:solidFill>
                  <a:srgbClr val="BF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\</a:t>
            </a:r>
          </a:p>
          <a:p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it-IT" altLang="zh-CN" sz="1400" b="1" dirty="0">
                <a:solidFill>
                  <a:srgbClr val="4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asm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altLang="zh-CN" sz="1400" b="1" dirty="0">
                <a:solidFill>
                  <a:srgbClr val="4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"rcsr    %0, 2"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it-IT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"=r"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(col))</a:t>
            </a:r>
          </a:p>
          <a:p>
            <a:r>
              <a:rPr lang="en-US" altLang="zh-CN" sz="1400" b="1" dirty="0">
                <a:solidFill>
                  <a:srgbClr val="606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#define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b="1" dirty="0">
                <a:solidFill>
                  <a:srgbClr val="606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GET_ROW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400" b="1" dirty="0">
                <a:solidFill>
                  <a:srgbClr val="BF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\</a:t>
            </a:r>
          </a:p>
          <a:p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400" b="1" dirty="0" err="1">
                <a:solidFill>
                  <a:srgbClr val="4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asm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b="1" dirty="0">
                <a:solidFill>
                  <a:srgbClr val="4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zh-CN" sz="1400" b="1" dirty="0" err="1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rcsr</a:t>
            </a:r>
            <a:r>
              <a:rPr lang="en-US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%0, 1"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en-US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"=r"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(row))</a:t>
            </a:r>
          </a:p>
          <a:p>
            <a:r>
              <a:rPr lang="it-IT" altLang="zh-CN" sz="1400" b="1" dirty="0">
                <a:solidFill>
                  <a:srgbClr val="606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#define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altLang="zh-CN" sz="1400" b="1" dirty="0">
                <a:solidFill>
                  <a:srgbClr val="606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REG_PUTR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altLang="zh-CN" sz="1400" b="1" dirty="0">
                <a:solidFill>
                  <a:srgbClr val="BF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it-IT" altLang="zh-CN" sz="1400" b="1" dirty="0">
                <a:solidFill>
                  <a:srgbClr val="BF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\</a:t>
            </a:r>
          </a:p>
          <a:p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400" b="1" dirty="0" err="1">
                <a:solidFill>
                  <a:srgbClr val="4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asm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b="1" dirty="0">
                <a:solidFill>
                  <a:srgbClr val="4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zh-CN" sz="1400" b="1" dirty="0" err="1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putr</a:t>
            </a:r>
            <a:r>
              <a:rPr lang="en-US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%0,%1"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::</a:t>
            </a:r>
            <a:r>
              <a:rPr lang="en-US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"r"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4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"r"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(row))</a:t>
            </a:r>
          </a:p>
          <a:p>
            <a:r>
              <a:rPr lang="en-US" altLang="zh-CN" sz="1400" b="1" dirty="0">
                <a:solidFill>
                  <a:srgbClr val="606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#define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b="1" dirty="0">
                <a:solidFill>
                  <a:srgbClr val="606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REG_GETR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400" b="1" dirty="0" err="1">
                <a:solidFill>
                  <a:srgbClr val="BF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\</a:t>
            </a:r>
          </a:p>
          <a:p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it-IT" altLang="zh-CN" sz="1400" b="1" dirty="0">
                <a:solidFill>
                  <a:srgbClr val="4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asm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altLang="zh-CN" sz="1400" b="1" dirty="0">
                <a:solidFill>
                  <a:srgbClr val="4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"putr %0"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</a:t>
            </a:r>
            <a:r>
              <a:rPr lang="it-IT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"=r"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(va))</a:t>
            </a:r>
          </a:p>
          <a:p>
            <a:r>
              <a:rPr lang="it-IT" altLang="zh-CN" sz="1400" b="1" dirty="0">
                <a:solidFill>
                  <a:srgbClr val="606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#define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altLang="zh-CN" sz="1400" b="1" dirty="0">
                <a:solidFill>
                  <a:srgbClr val="606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REG_PUTC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altLang="zh-CN" sz="1400" b="1" dirty="0">
                <a:solidFill>
                  <a:srgbClr val="BF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it-IT" altLang="zh-CN" sz="1400" b="1" dirty="0">
                <a:solidFill>
                  <a:srgbClr val="BF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\</a:t>
            </a:r>
          </a:p>
          <a:p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400" b="1" dirty="0" err="1">
                <a:solidFill>
                  <a:srgbClr val="4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asm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b="1" dirty="0">
                <a:solidFill>
                  <a:srgbClr val="4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zh-CN" sz="1400" b="1" dirty="0" err="1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putc</a:t>
            </a:r>
            <a:r>
              <a:rPr lang="en-US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%0,%1"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::</a:t>
            </a:r>
            <a:r>
              <a:rPr lang="en-US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"r"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4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"r"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(row))</a:t>
            </a:r>
          </a:p>
          <a:p>
            <a:r>
              <a:rPr lang="en-US" altLang="zh-CN" sz="1400" b="1" dirty="0">
                <a:solidFill>
                  <a:srgbClr val="606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#define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b="1" dirty="0">
                <a:solidFill>
                  <a:srgbClr val="606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REG_GETC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400" b="1" dirty="0" err="1">
                <a:solidFill>
                  <a:srgbClr val="BF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\</a:t>
            </a:r>
          </a:p>
          <a:p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it-IT" altLang="zh-CN" sz="1400" b="1" dirty="0">
                <a:solidFill>
                  <a:srgbClr val="4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asm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altLang="zh-CN" sz="1400" b="1" dirty="0">
                <a:solidFill>
                  <a:srgbClr val="4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"putc %0"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</a:t>
            </a:r>
            <a:r>
              <a:rPr lang="it-IT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"=r"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(va))</a:t>
            </a:r>
          </a:p>
          <a:p>
            <a:r>
              <a:rPr lang="en-US" altLang="zh-CN" sz="1400" b="1" dirty="0">
                <a:solidFill>
                  <a:srgbClr val="606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#define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b="1" dirty="0">
                <a:solidFill>
                  <a:srgbClr val="606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REG_SYNR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400" b="1" dirty="0">
                <a:solidFill>
                  <a:srgbClr val="BF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mask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\</a:t>
            </a:r>
          </a:p>
          <a:p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400" b="1" dirty="0" err="1">
                <a:solidFill>
                  <a:srgbClr val="4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asm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b="1" dirty="0">
                <a:solidFill>
                  <a:srgbClr val="4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 </a:t>
            </a:r>
            <a:r>
              <a:rPr lang="en-US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zh-CN" sz="1400" b="1" dirty="0" err="1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synr</a:t>
            </a:r>
            <a:r>
              <a:rPr lang="en-US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%0"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"r"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(mask))</a:t>
            </a:r>
          </a:p>
          <a:p>
            <a:r>
              <a:rPr lang="en-US" altLang="zh-CN" sz="1400" b="1" dirty="0">
                <a:solidFill>
                  <a:srgbClr val="606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#define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b="1" dirty="0">
                <a:solidFill>
                  <a:srgbClr val="606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REG_SYNC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400" b="1" dirty="0">
                <a:solidFill>
                  <a:srgbClr val="BF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mask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\</a:t>
            </a:r>
          </a:p>
          <a:p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400" b="1" dirty="0" err="1">
                <a:solidFill>
                  <a:srgbClr val="4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asm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b="1" dirty="0">
                <a:solidFill>
                  <a:srgbClr val="4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 </a:t>
            </a:r>
            <a:r>
              <a:rPr lang="en-US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"sync %0"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"r"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(mask))</a:t>
            </a:r>
          </a:p>
          <a:p>
            <a:pPr algn="l"/>
            <a:endParaRPr lang="zh-CN" altLang="en-US" sz="1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4194312" name="对象 1"/>
          <p:cNvGraphicFramePr/>
          <p:nvPr/>
        </p:nvGraphicFramePr>
        <p:xfrm>
          <a:off x="525145" y="1235075"/>
          <a:ext cx="5454015" cy="4643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7" r:id="rId4" imgW="28249245" imgH="18521680" progId="Visio.Drawing.11">
                  <p:embed/>
                </p:oleObj>
              </mc:Choice>
              <mc:Fallback>
                <p:oleObj r:id="rId4" imgW="28249245" imgH="18521680" progId="Visio.Drawing.11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5145" y="1235075"/>
                        <a:ext cx="5454015" cy="46437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示例程序</a:t>
            </a:r>
            <a:r>
              <a:rPr lang="en-US" altLang="zh-CN" b="1" dirty="0">
                <a:solidFill>
                  <a:srgbClr val="0E6EB8"/>
                </a:solidFill>
              </a:rPr>
              <a:t>——</a:t>
            </a:r>
            <a:r>
              <a:rPr lang="zh-CN" altLang="en-US" b="1" dirty="0">
                <a:solidFill>
                  <a:srgbClr val="0E6EB8"/>
                </a:solidFill>
              </a:rPr>
              <a:t>多项式求和（寄存器通信） </a:t>
            </a:r>
            <a:endParaRPr lang="zh-CN" altLang="en-US" sz="5400" dirty="0">
              <a:solidFill>
                <a:srgbClr val="0E6EB8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F46C76-C5A5-49C4-9446-6EA96188B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038" y="1281329"/>
            <a:ext cx="5660606" cy="49248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8700C649-0614-4777-B506-11362B054345}"/>
              </a:ext>
            </a:extLst>
          </p:cNvPr>
          <p:cNvSpPr/>
          <p:nvPr/>
        </p:nvSpPr>
        <p:spPr>
          <a:xfrm>
            <a:off x="6686250" y="3578738"/>
            <a:ext cx="5035406" cy="1450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5770EC2-5BCA-4DCA-B53B-C2F3B9579E26}"/>
              </a:ext>
            </a:extLst>
          </p:cNvPr>
          <p:cNvSpPr txBox="1"/>
          <p:nvPr/>
        </p:nvSpPr>
        <p:spPr>
          <a:xfrm>
            <a:off x="10563636" y="4126987"/>
            <a:ext cx="110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rgbClr val="FF0000"/>
                </a:solidFill>
              </a:rPr>
              <a:t>主核累加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337DAB3-D87D-43E0-B9F7-E2DE16C19438}"/>
              </a:ext>
            </a:extLst>
          </p:cNvPr>
          <p:cNvSpPr/>
          <p:nvPr/>
        </p:nvSpPr>
        <p:spPr>
          <a:xfrm>
            <a:off x="6686250" y="5193791"/>
            <a:ext cx="5035406" cy="4238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7CBC756-8FAA-44B9-8805-13E61119AE01}"/>
              </a:ext>
            </a:extLst>
          </p:cNvPr>
          <p:cNvSpPr txBox="1"/>
          <p:nvPr/>
        </p:nvSpPr>
        <p:spPr>
          <a:xfrm>
            <a:off x="9880664" y="5221061"/>
            <a:ext cx="1790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rgbClr val="FF0000"/>
                </a:solidFill>
              </a:rPr>
              <a:t>从核寄存器累加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1EDB15D-198E-4BC1-A032-AA6778234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07" y="2412019"/>
            <a:ext cx="5747385" cy="2993708"/>
          </a:xfrm>
          <a:prstGeom prst="rect">
            <a:avLst/>
          </a:prstGeom>
        </p:spPr>
      </p:pic>
      <p:sp>
        <p:nvSpPr>
          <p:cNvPr id="23" name="文本框 3">
            <a:extLst>
              <a:ext uri="{FF2B5EF4-FFF2-40B4-BE49-F238E27FC236}">
                <a16:creationId xmlns:a16="http://schemas.microsoft.com/office/drawing/2014/main" id="{2EC0324F-739D-4F91-97E2-648F9EFD2BC1}"/>
              </a:ext>
            </a:extLst>
          </p:cNvPr>
          <p:cNvSpPr txBox="1"/>
          <p:nvPr/>
        </p:nvSpPr>
        <p:spPr>
          <a:xfrm>
            <a:off x="503339" y="1168849"/>
            <a:ext cx="3870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主核累加（数据副本）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示例程序</a:t>
            </a:r>
            <a:r>
              <a:rPr lang="en-US" altLang="zh-CN" b="1" dirty="0">
                <a:solidFill>
                  <a:srgbClr val="0E6EB8"/>
                </a:solidFill>
              </a:rPr>
              <a:t>——</a:t>
            </a:r>
            <a:r>
              <a:rPr lang="zh-CN" altLang="en-US" b="1" dirty="0">
                <a:solidFill>
                  <a:srgbClr val="0E6EB8"/>
                </a:solidFill>
              </a:rPr>
              <a:t>多项式求和（寄存器通信） </a:t>
            </a:r>
            <a:endParaRPr lang="zh-CN" altLang="en-US" sz="5400" dirty="0">
              <a:solidFill>
                <a:srgbClr val="0E6EB8"/>
              </a:solidFill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D3FB2C46-2CEB-4344-AFE9-6EB852B8C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848" y="1282922"/>
            <a:ext cx="4984175" cy="4923207"/>
          </a:xfrm>
          <a:prstGeom prst="rect">
            <a:avLst/>
          </a:prstGeom>
        </p:spPr>
      </p:pic>
      <p:sp>
        <p:nvSpPr>
          <p:cNvPr id="40" name="箭头: 左 39">
            <a:extLst>
              <a:ext uri="{FF2B5EF4-FFF2-40B4-BE49-F238E27FC236}">
                <a16:creationId xmlns:a16="http://schemas.microsoft.com/office/drawing/2014/main" id="{3F8A2CD5-8CAF-492D-9CA1-745F257A17C6}"/>
              </a:ext>
            </a:extLst>
          </p:cNvPr>
          <p:cNvSpPr/>
          <p:nvPr/>
        </p:nvSpPr>
        <p:spPr>
          <a:xfrm>
            <a:off x="10637130" y="5474828"/>
            <a:ext cx="288000" cy="2160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箭头: 左 40">
            <a:extLst>
              <a:ext uri="{FF2B5EF4-FFF2-40B4-BE49-F238E27FC236}">
                <a16:creationId xmlns:a16="http://schemas.microsoft.com/office/drawing/2014/main" id="{DE814CC6-F2D1-41F8-A4CE-C26B38271CAD}"/>
              </a:ext>
            </a:extLst>
          </p:cNvPr>
          <p:cNvSpPr/>
          <p:nvPr/>
        </p:nvSpPr>
        <p:spPr>
          <a:xfrm>
            <a:off x="9673461" y="5474828"/>
            <a:ext cx="756000" cy="2160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箭头: 左 41">
            <a:extLst>
              <a:ext uri="{FF2B5EF4-FFF2-40B4-BE49-F238E27FC236}">
                <a16:creationId xmlns:a16="http://schemas.microsoft.com/office/drawing/2014/main" id="{D513C3BF-921A-4569-8B39-296BA6521F8C}"/>
              </a:ext>
            </a:extLst>
          </p:cNvPr>
          <p:cNvSpPr/>
          <p:nvPr/>
        </p:nvSpPr>
        <p:spPr>
          <a:xfrm>
            <a:off x="7742418" y="5474828"/>
            <a:ext cx="1728000" cy="2160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箭头: 左 42">
            <a:extLst>
              <a:ext uri="{FF2B5EF4-FFF2-40B4-BE49-F238E27FC236}">
                <a16:creationId xmlns:a16="http://schemas.microsoft.com/office/drawing/2014/main" id="{FF009091-589F-4DBA-A23A-BCCD6449D93D}"/>
              </a:ext>
            </a:extLst>
          </p:cNvPr>
          <p:cNvSpPr/>
          <p:nvPr/>
        </p:nvSpPr>
        <p:spPr>
          <a:xfrm>
            <a:off x="8708921" y="4516058"/>
            <a:ext cx="288000" cy="2160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箭头: 左 43">
            <a:extLst>
              <a:ext uri="{FF2B5EF4-FFF2-40B4-BE49-F238E27FC236}">
                <a16:creationId xmlns:a16="http://schemas.microsoft.com/office/drawing/2014/main" id="{62A3973B-426E-440C-B121-59826768EDD6}"/>
              </a:ext>
            </a:extLst>
          </p:cNvPr>
          <p:cNvSpPr/>
          <p:nvPr/>
        </p:nvSpPr>
        <p:spPr>
          <a:xfrm>
            <a:off x="7742415" y="4516058"/>
            <a:ext cx="756000" cy="2160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箭头: 左 44">
            <a:extLst>
              <a:ext uri="{FF2B5EF4-FFF2-40B4-BE49-F238E27FC236}">
                <a16:creationId xmlns:a16="http://schemas.microsoft.com/office/drawing/2014/main" id="{AE685F39-BEA5-484B-9D6B-43D1356CF142}"/>
              </a:ext>
            </a:extLst>
          </p:cNvPr>
          <p:cNvSpPr/>
          <p:nvPr/>
        </p:nvSpPr>
        <p:spPr>
          <a:xfrm rot="5400000">
            <a:off x="7428453" y="5181623"/>
            <a:ext cx="288000" cy="2160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箭头: 左 45">
            <a:extLst>
              <a:ext uri="{FF2B5EF4-FFF2-40B4-BE49-F238E27FC236}">
                <a16:creationId xmlns:a16="http://schemas.microsoft.com/office/drawing/2014/main" id="{EC75B017-C916-47DE-B44A-FBB15D828002}"/>
              </a:ext>
            </a:extLst>
          </p:cNvPr>
          <p:cNvSpPr/>
          <p:nvPr/>
        </p:nvSpPr>
        <p:spPr>
          <a:xfrm rot="5400000">
            <a:off x="7194453" y="4455630"/>
            <a:ext cx="756000" cy="2160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箭头: 左 46">
            <a:extLst>
              <a:ext uri="{FF2B5EF4-FFF2-40B4-BE49-F238E27FC236}">
                <a16:creationId xmlns:a16="http://schemas.microsoft.com/office/drawing/2014/main" id="{4F8CD11F-A4FC-4AA8-AB4F-B2F72246A07D}"/>
              </a:ext>
            </a:extLst>
          </p:cNvPr>
          <p:cNvSpPr/>
          <p:nvPr/>
        </p:nvSpPr>
        <p:spPr>
          <a:xfrm rot="5400000">
            <a:off x="6702440" y="3033265"/>
            <a:ext cx="1728000" cy="2160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箭头: 左 47">
            <a:extLst>
              <a:ext uri="{FF2B5EF4-FFF2-40B4-BE49-F238E27FC236}">
                <a16:creationId xmlns:a16="http://schemas.microsoft.com/office/drawing/2014/main" id="{E1409B0A-7BD9-4B13-919B-F3CC6FD451A7}"/>
              </a:ext>
            </a:extLst>
          </p:cNvPr>
          <p:cNvSpPr/>
          <p:nvPr/>
        </p:nvSpPr>
        <p:spPr>
          <a:xfrm rot="5400000">
            <a:off x="7667865" y="4233205"/>
            <a:ext cx="288000" cy="2160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箭头: 左 48">
            <a:extLst>
              <a:ext uri="{FF2B5EF4-FFF2-40B4-BE49-F238E27FC236}">
                <a16:creationId xmlns:a16="http://schemas.microsoft.com/office/drawing/2014/main" id="{5E3CC4DD-1A52-4D91-8CA8-F67EA5F4846F}"/>
              </a:ext>
            </a:extLst>
          </p:cNvPr>
          <p:cNvSpPr/>
          <p:nvPr/>
        </p:nvSpPr>
        <p:spPr>
          <a:xfrm rot="5400000">
            <a:off x="6947865" y="3033265"/>
            <a:ext cx="1728000" cy="2160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3">
            <a:extLst>
              <a:ext uri="{FF2B5EF4-FFF2-40B4-BE49-F238E27FC236}">
                <a16:creationId xmlns:a16="http://schemas.microsoft.com/office/drawing/2014/main" id="{7A75208F-BB24-4BE5-B916-45FE18FFA806}"/>
              </a:ext>
            </a:extLst>
          </p:cNvPr>
          <p:cNvSpPr txBox="1"/>
          <p:nvPr/>
        </p:nvSpPr>
        <p:spPr>
          <a:xfrm>
            <a:off x="503339" y="1168849"/>
            <a:ext cx="4542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从核寄存器累加（树形归约）</a:t>
            </a:r>
          </a:p>
        </p:txBody>
      </p:sp>
      <p:sp>
        <p:nvSpPr>
          <p:cNvPr id="51" name="文本框 4">
            <a:extLst>
              <a:ext uri="{FF2B5EF4-FFF2-40B4-BE49-F238E27FC236}">
                <a16:creationId xmlns:a16="http://schemas.microsoft.com/office/drawing/2014/main" id="{FC64DF7F-EB1E-469A-B8CD-60992E0EE27E}"/>
              </a:ext>
            </a:extLst>
          </p:cNvPr>
          <p:cNvSpPr txBox="1"/>
          <p:nvPr/>
        </p:nvSpPr>
        <p:spPr>
          <a:xfrm>
            <a:off x="809625" y="2785021"/>
            <a:ext cx="275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寄存器通信指令声明：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D63209-5AAF-4169-B20B-FC3A05F1D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858" y="3285055"/>
            <a:ext cx="564070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94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E744029-7ED5-4ADB-A3C7-3DA4B290B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465" y="1158547"/>
            <a:ext cx="4155874" cy="486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31FC477-C3B1-4730-A38B-90D560744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646" y="1158547"/>
            <a:ext cx="5400000" cy="2423415"/>
          </a:xfrm>
          <a:prstGeom prst="rect">
            <a:avLst/>
          </a:prstGeom>
        </p:spPr>
      </p:pic>
      <p:sp>
        <p:nvSpPr>
          <p:cNvPr id="1048623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示例程序</a:t>
            </a:r>
            <a:r>
              <a:rPr lang="en-US" altLang="zh-CN" b="1" dirty="0">
                <a:solidFill>
                  <a:srgbClr val="0E6EB8"/>
                </a:solidFill>
              </a:rPr>
              <a:t>——</a:t>
            </a:r>
            <a:r>
              <a:rPr lang="zh-CN" altLang="en-US" b="1" dirty="0">
                <a:solidFill>
                  <a:srgbClr val="0E6EB8"/>
                </a:solidFill>
              </a:rPr>
              <a:t>多项式求和（寄存器通信） </a:t>
            </a:r>
            <a:endParaRPr lang="zh-CN" altLang="en-US" sz="5400" dirty="0">
              <a:solidFill>
                <a:srgbClr val="0E6EB8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700C649-0614-4777-B506-11362B054345}"/>
              </a:ext>
            </a:extLst>
          </p:cNvPr>
          <p:cNvSpPr/>
          <p:nvPr/>
        </p:nvSpPr>
        <p:spPr>
          <a:xfrm>
            <a:off x="2176272" y="2370060"/>
            <a:ext cx="3630167" cy="17734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5770EC2-5BCA-4DCA-B53B-C2F3B9579E26}"/>
              </a:ext>
            </a:extLst>
          </p:cNvPr>
          <p:cNvSpPr txBox="1"/>
          <p:nvPr/>
        </p:nvSpPr>
        <p:spPr>
          <a:xfrm>
            <a:off x="4901251" y="3132422"/>
            <a:ext cx="90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rgbClr val="FF0000"/>
                </a:solidFill>
              </a:rPr>
              <a:t>行通信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951B532-81B4-4248-8765-F1EBF69C71F8}"/>
              </a:ext>
            </a:extLst>
          </p:cNvPr>
          <p:cNvSpPr/>
          <p:nvPr/>
        </p:nvSpPr>
        <p:spPr>
          <a:xfrm>
            <a:off x="2173990" y="4194665"/>
            <a:ext cx="3632449" cy="17783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380E82D-A2DB-493E-B72E-9AB038878B81}"/>
              </a:ext>
            </a:extLst>
          </p:cNvPr>
          <p:cNvSpPr txBox="1"/>
          <p:nvPr/>
        </p:nvSpPr>
        <p:spPr>
          <a:xfrm>
            <a:off x="4901250" y="4910727"/>
            <a:ext cx="90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rgbClr val="FF0000"/>
                </a:solidFill>
              </a:rPr>
              <a:t>列通信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789C957-AC49-4886-BE07-DCCD1400DBDA}"/>
              </a:ext>
            </a:extLst>
          </p:cNvPr>
          <p:cNvSpPr/>
          <p:nvPr/>
        </p:nvSpPr>
        <p:spPr>
          <a:xfrm>
            <a:off x="6895577" y="1494547"/>
            <a:ext cx="4771703" cy="1637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D155A4B-CA4F-4B8D-879E-8A3E8D408420}"/>
              </a:ext>
            </a:extLst>
          </p:cNvPr>
          <p:cNvSpPr txBox="1"/>
          <p:nvPr/>
        </p:nvSpPr>
        <p:spPr>
          <a:xfrm>
            <a:off x="10492334" y="2128819"/>
            <a:ext cx="1174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rgbClr val="FF0000"/>
                </a:solidFill>
              </a:rPr>
              <a:t>写回主存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790546-CAA0-4EED-803F-B545B4F63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125" y="4605205"/>
            <a:ext cx="4206605" cy="137934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169A9C88-9FE9-45F1-B338-5DC7E8E50FF6}"/>
              </a:ext>
            </a:extLst>
          </p:cNvPr>
          <p:cNvSpPr txBox="1"/>
          <p:nvPr/>
        </p:nvSpPr>
        <p:spPr>
          <a:xfrm>
            <a:off x="6320646" y="4143540"/>
            <a:ext cx="4384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/>
              <a:t>athread</a:t>
            </a:r>
            <a:r>
              <a:rPr lang="en-US" altLang="zh-CN" sz="2400" b="1" dirty="0"/>
              <a:t> + SIMD + </a:t>
            </a:r>
            <a:r>
              <a:rPr lang="zh-CN" altLang="en-US" sz="2400" b="1" dirty="0"/>
              <a:t>寄存器通信：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C305002-CE2B-4F31-885C-3E25EDD9B514}"/>
              </a:ext>
            </a:extLst>
          </p:cNvPr>
          <p:cNvSpPr/>
          <p:nvPr/>
        </p:nvSpPr>
        <p:spPr>
          <a:xfrm>
            <a:off x="8134058" y="5360333"/>
            <a:ext cx="829056" cy="170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24" grpId="0" animBg="1"/>
      <p:bldP spid="25" grpId="0"/>
      <p:bldP spid="26" grpId="0" animBg="1"/>
      <p:bldP spid="27" grpId="0"/>
      <p:bldP spid="19" grpId="0"/>
      <p:bldP spid="2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">
            <a:extLst>
              <a:ext uri="{FF2B5EF4-FFF2-40B4-BE49-F238E27FC236}">
                <a16:creationId xmlns:a16="http://schemas.microsoft.com/office/drawing/2014/main" id="{F9C61CB2-CFA3-42EF-AE33-87E6B3727E70}"/>
              </a:ext>
            </a:extLst>
          </p:cNvPr>
          <p:cNvSpPr txBox="1">
            <a:spLocks/>
          </p:cNvSpPr>
          <p:nvPr/>
        </p:nvSpPr>
        <p:spPr>
          <a:xfrm>
            <a:off x="1508950" y="2472527"/>
            <a:ext cx="9144000" cy="138488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调         试</a:t>
            </a:r>
            <a:endParaRPr lang="en-US" altLang="zh-CN" sz="60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11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4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报错信息</a:t>
            </a:r>
          </a:p>
        </p:txBody>
      </p:sp>
      <p:sp>
        <p:nvSpPr>
          <p:cNvPr id="1048735" name="矩形 16"/>
          <p:cNvSpPr/>
          <p:nvPr/>
        </p:nvSpPr>
        <p:spPr>
          <a:xfrm>
            <a:off x="5777230" y="4618990"/>
            <a:ext cx="6682105" cy="4900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zh-CN" altLang="en-US"/>
          </a:p>
          <a:p>
            <a:pPr algn="l"/>
            <a:endParaRPr lang="en-US" altLang="zh-CN"/>
          </a:p>
        </p:txBody>
      </p:sp>
      <p:sp>
        <p:nvSpPr>
          <p:cNvPr id="1048736" name="文本框 2"/>
          <p:cNvSpPr txBox="1"/>
          <p:nvPr/>
        </p:nvSpPr>
        <p:spPr>
          <a:xfrm>
            <a:off x="557530" y="1246250"/>
            <a:ext cx="11105552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hlinkClick r:id="rId3"/>
              </a:rPr>
              <a:t>swlu</a:t>
            </a:r>
            <a:r>
              <a:rPr lang="en-US" altLang="zh-CN" sz="2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hlinkClick r:id="rId3"/>
              </a:rPr>
              <a:t>-debug</a:t>
            </a:r>
            <a:endParaRPr lang="en-US" altLang="zh-CN" sz="24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程序链接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SWLU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后自动挂载信号处理函数。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在接收到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SIGSEGV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SIGFPE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等常由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bug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引起的信号时，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SWLU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获取调用栈信息并输出到文件。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libspc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链接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SPC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后自动挂载从核异常处理函数，从核簇发生异常时，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libspc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自动获取从核错误现场并输出到文件。</a:t>
            </a:r>
          </a:p>
        </p:txBody>
      </p:sp>
      <p:pic>
        <p:nvPicPr>
          <p:cNvPr id="38914" name="Picture 2" descr="0_1541158835243_WX20181102-16591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45" y="4274659"/>
            <a:ext cx="53530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5159" y="3931947"/>
            <a:ext cx="4762500" cy="2009775"/>
          </a:xfrm>
          <a:prstGeom prst="rect">
            <a:avLst/>
          </a:prstGeom>
        </p:spPr>
      </p:pic>
      <p:sp>
        <p:nvSpPr>
          <p:cNvPr id="7" name="文本框 8">
            <a:extLst>
              <a:ext uri="{FF2B5EF4-FFF2-40B4-BE49-F238E27FC236}">
                <a16:creationId xmlns:a16="http://schemas.microsoft.com/office/drawing/2014/main" id="{D77AE95C-BC5E-4974-9638-70FB5A06E8B3}"/>
              </a:ext>
            </a:extLst>
          </p:cNvPr>
          <p:cNvSpPr txBox="1"/>
          <p:nvPr/>
        </p:nvSpPr>
        <p:spPr>
          <a:xfrm>
            <a:off x="851145" y="5667439"/>
            <a:ext cx="535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swlu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-debug</a:t>
            </a:r>
          </a:p>
        </p:txBody>
      </p:sp>
      <p:sp>
        <p:nvSpPr>
          <p:cNvPr id="8" name="文本框 8">
            <a:extLst>
              <a:ext uri="{FF2B5EF4-FFF2-40B4-BE49-F238E27FC236}">
                <a16:creationId xmlns:a16="http://schemas.microsoft.com/office/drawing/2014/main" id="{4E3DBF55-9F31-4740-A0D7-1F3AA85C90AE}"/>
              </a:ext>
            </a:extLst>
          </p:cNvPr>
          <p:cNvSpPr txBox="1"/>
          <p:nvPr/>
        </p:nvSpPr>
        <p:spPr>
          <a:xfrm>
            <a:off x="6415158" y="5941722"/>
            <a:ext cx="4762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libspc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4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调试方法</a:t>
            </a:r>
          </a:p>
        </p:txBody>
      </p:sp>
      <p:sp>
        <p:nvSpPr>
          <p:cNvPr id="1048735" name="矩形 16"/>
          <p:cNvSpPr/>
          <p:nvPr/>
        </p:nvSpPr>
        <p:spPr>
          <a:xfrm>
            <a:off x="5777230" y="4618990"/>
            <a:ext cx="6682105" cy="4900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zh-CN" altLang="en-US"/>
          </a:p>
          <a:p>
            <a:pPr algn="l"/>
            <a:endParaRPr lang="en-US" altLang="zh-CN"/>
          </a:p>
        </p:txBody>
      </p:sp>
      <p:sp>
        <p:nvSpPr>
          <p:cNvPr id="1048736" name="文本框 2"/>
          <p:cNvSpPr txBox="1"/>
          <p:nvPr/>
        </p:nvSpPr>
        <p:spPr>
          <a:xfrm>
            <a:off x="557530" y="1165225"/>
            <a:ext cx="4531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+mj-ea"/>
                <a:ea typeface="+mj-ea"/>
              </a:rPr>
              <a:t>从核打印</a:t>
            </a:r>
          </a:p>
        </p:txBody>
      </p:sp>
      <p:sp>
        <p:nvSpPr>
          <p:cNvPr id="1048737" name="文本框 3"/>
          <p:cNvSpPr txBox="1"/>
          <p:nvPr/>
        </p:nvSpPr>
        <p:spPr>
          <a:xfrm>
            <a:off x="557530" y="2449340"/>
            <a:ext cx="4531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atin typeface="+mn-ea"/>
                <a:cs typeface="Times New Roman" panose="02020603050405020304" pitchFamily="18" charset="0"/>
              </a:rPr>
              <a:t>swgdb</a:t>
            </a:r>
            <a:r>
              <a:rPr lang="en-US" altLang="zh-CN" sz="2400" b="1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+mn-ea"/>
                <a:cs typeface="Times New Roman" panose="02020603050405020304" pitchFamily="18" charset="0"/>
              </a:rPr>
              <a:t>调试</a:t>
            </a:r>
          </a:p>
        </p:txBody>
      </p:sp>
      <p:sp>
        <p:nvSpPr>
          <p:cNvPr id="1048738" name="文本框 1"/>
          <p:cNvSpPr txBox="1"/>
          <p:nvPr/>
        </p:nvSpPr>
        <p:spPr>
          <a:xfrm>
            <a:off x="958850" y="1572205"/>
            <a:ext cx="10164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/>
              <a:t>注意：从核阵列可以单核打印或者通过同步控制打印顺序的多核打印。真的不要无序的多核混打，否则你将找不到任何有用的信息。</a:t>
            </a:r>
          </a:p>
        </p:txBody>
      </p:sp>
      <p:sp>
        <p:nvSpPr>
          <p:cNvPr id="1048739" name="文本框 4"/>
          <p:cNvSpPr txBox="1"/>
          <p:nvPr/>
        </p:nvSpPr>
        <p:spPr>
          <a:xfrm>
            <a:off x="958850" y="2852365"/>
            <a:ext cx="10164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可以通过 </a:t>
            </a:r>
            <a:r>
              <a:rPr lang="en-US" altLang="zh-CN" sz="2400" dirty="0" err="1">
                <a:latin typeface="+mn-ea"/>
                <a:cs typeface="Times New Roman" panose="02020603050405020304" pitchFamily="18" charset="0"/>
              </a:rPr>
              <a:t>swgdb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 -h 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查看具体的使用方法。</a:t>
            </a:r>
          </a:p>
        </p:txBody>
      </p:sp>
      <p:sp>
        <p:nvSpPr>
          <p:cNvPr id="1048740" name="文本框 5"/>
          <p:cNvSpPr txBox="1"/>
          <p:nvPr/>
        </p:nvSpPr>
        <p:spPr>
          <a:xfrm>
            <a:off x="554990" y="3360600"/>
            <a:ext cx="4531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+mj-ea"/>
                <a:ea typeface="+mj-ea"/>
              </a:rPr>
              <a:t>反汇编 </a:t>
            </a:r>
            <a:endParaRPr lang="en-US" altLang="zh-CN" sz="2400" b="1" dirty="0">
              <a:latin typeface="+mj-ea"/>
              <a:ea typeface="+mj-ea"/>
            </a:endParaRPr>
          </a:p>
        </p:txBody>
      </p:sp>
      <p:sp>
        <p:nvSpPr>
          <p:cNvPr id="1048741" name="文本框 6"/>
          <p:cNvSpPr txBox="1"/>
          <p:nvPr/>
        </p:nvSpPr>
        <p:spPr>
          <a:xfrm>
            <a:off x="958849" y="3764860"/>
            <a:ext cx="101644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buFont typeface="Arial" panose="020B0604020202020204" pitchFamily="34" charset="0"/>
              <a:buNone/>
            </a:pP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如果报错信息有 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pc 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值，可执行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“sw5objdump -D 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可执行文件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反汇编文件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”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命令生成反汇编文件，通过在汇编文件里查找 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pc 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值获取出错位置。如果报错信息没有 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pc 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值，可以通过命令 </a:t>
            </a:r>
            <a:r>
              <a:rPr lang="en-US" altLang="zh-CN" sz="2400" dirty="0" err="1">
                <a:latin typeface="+mn-ea"/>
                <a:cs typeface="Times New Roman" panose="02020603050405020304" pitchFamily="18" charset="0"/>
              </a:rPr>
              <a:t>bsignal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 -s 11 </a:t>
            </a:r>
            <a:r>
              <a:rPr lang="en-US" altLang="zh-CN" sz="2400" dirty="0" err="1">
                <a:latin typeface="+mn-ea"/>
                <a:cs typeface="Times New Roman" panose="02020603050405020304" pitchFamily="18" charset="0"/>
              </a:rPr>
              <a:t>jobid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来中断运行的作业，获取出错位置的 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pc 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值。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  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  </a:t>
            </a:r>
            <a:endParaRPr lang="en-US" altLang="zh-CN" sz="2400" dirty="0">
              <a:latin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3"/>
          <p:cNvSpPr txBox="1"/>
          <p:nvPr/>
        </p:nvSpPr>
        <p:spPr>
          <a:xfrm>
            <a:off x="557530" y="2574323"/>
            <a:ext cx="1152031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常规错误</a:t>
            </a:r>
            <a:endParaRPr lang="en-US" altLang="zh-CN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SDLB transform </a:t>
            </a:r>
            <a:r>
              <a:rPr lang="en-US" altLang="zh-CN" dirty="0" err="1"/>
              <a:t>execption</a:t>
            </a:r>
            <a:r>
              <a:rPr lang="zh-CN" altLang="en-US" dirty="0"/>
              <a:t>：从核访问的主存地址溢出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DMA descriptor examination warning</a:t>
            </a:r>
            <a:r>
              <a:rPr lang="zh-CN" altLang="en-US" dirty="0"/>
              <a:t>：</a:t>
            </a:r>
            <a:r>
              <a:rPr lang="en-US" altLang="zh-CN" dirty="0"/>
              <a:t>DMA</a:t>
            </a:r>
            <a:r>
              <a:rPr lang="zh-CN" altLang="en-US" dirty="0"/>
              <a:t>静态检查出错，例如：地址参数没有按</a:t>
            </a:r>
            <a:r>
              <a:rPr lang="en-US" altLang="zh-CN" dirty="0"/>
              <a:t>4</a:t>
            </a:r>
            <a:r>
              <a:rPr lang="zh-CN" altLang="en-US" dirty="0"/>
              <a:t>字节或</a:t>
            </a:r>
            <a:r>
              <a:rPr lang="en-US" altLang="zh-CN" dirty="0"/>
              <a:t>128</a:t>
            </a:r>
            <a:r>
              <a:rPr lang="zh-CN" altLang="en-US" dirty="0"/>
              <a:t>字节对齐；</a:t>
            </a:r>
            <a:r>
              <a:rPr lang="en-US" altLang="zh-CN" dirty="0" err="1"/>
              <a:t>dma</a:t>
            </a:r>
            <a:r>
              <a:rPr lang="zh-CN" altLang="en-US" dirty="0"/>
              <a:t>传输的长度不是</a:t>
            </a:r>
            <a:r>
              <a:rPr lang="en-US" altLang="zh-CN" dirty="0"/>
              <a:t>4</a:t>
            </a:r>
            <a:r>
              <a:rPr lang="zh-CN" altLang="en-US" dirty="0"/>
              <a:t>或</a:t>
            </a:r>
            <a:r>
              <a:rPr lang="en-US" altLang="zh-CN" dirty="0"/>
              <a:t>8</a:t>
            </a:r>
            <a:r>
              <a:rPr lang="zh-CN" altLang="en-US" dirty="0"/>
              <a:t>的倍数。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LDM access exception</a:t>
            </a:r>
            <a:r>
              <a:rPr lang="zh-CN" altLang="en-US" dirty="0"/>
              <a:t>：</a:t>
            </a:r>
            <a:r>
              <a:rPr lang="en-US" altLang="zh-CN" dirty="0"/>
              <a:t>LDM</a:t>
            </a:r>
            <a:r>
              <a:rPr lang="zh-CN" altLang="en-US" dirty="0"/>
              <a:t>地址上下溢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LDM stack underflow</a:t>
            </a:r>
            <a:r>
              <a:rPr lang="zh-CN" altLang="en-US" dirty="0"/>
              <a:t>：栈指针小于</a:t>
            </a:r>
            <a:r>
              <a:rPr lang="en-US" altLang="zh-CN" dirty="0"/>
              <a:t>0</a:t>
            </a:r>
            <a:r>
              <a:rPr lang="zh-CN" altLang="en-US" dirty="0"/>
              <a:t>，因为在栈上申请了太多空间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Unaligned Exception</a:t>
            </a:r>
            <a:r>
              <a:rPr lang="zh-CN" altLang="en-US" dirty="0"/>
              <a:t>：地址未对界，例如以小于</a:t>
            </a:r>
            <a:r>
              <a:rPr lang="en-US" altLang="zh-CN" dirty="0"/>
              <a:t>8</a:t>
            </a:r>
            <a:r>
              <a:rPr lang="zh-CN" altLang="en-US" dirty="0"/>
              <a:t>字节对界的地址访问</a:t>
            </a:r>
            <a:r>
              <a:rPr lang="en-US" altLang="zh-CN" dirty="0"/>
              <a:t>double</a:t>
            </a:r>
            <a:r>
              <a:rPr lang="zh-CN" altLang="en-US" dirty="0"/>
              <a:t>，以小于</a:t>
            </a:r>
            <a:r>
              <a:rPr lang="en-US" altLang="zh-CN" dirty="0"/>
              <a:t>32</a:t>
            </a:r>
            <a:r>
              <a:rPr lang="zh-CN" altLang="en-US" dirty="0"/>
              <a:t>字节的地址访问</a:t>
            </a:r>
            <a:r>
              <a:rPr lang="en-US" altLang="zh-CN" dirty="0"/>
              <a:t>doublev4</a:t>
            </a:r>
            <a:r>
              <a:rPr lang="zh-CN" altLang="en-US" dirty="0"/>
              <a:t>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非常规错误</a:t>
            </a:r>
            <a:endParaRPr lang="en-US" altLang="zh-CN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Unaligned Exception/Illegal Instruction</a:t>
            </a:r>
            <a:r>
              <a:rPr lang="zh-CN" altLang="en-US" dirty="0"/>
              <a:t>：有可能是从核代码段过大，导致短跳转失败，</a:t>
            </a:r>
            <a:r>
              <a:rPr lang="en-US" altLang="zh-CN" dirty="0"/>
              <a:t>PC</a:t>
            </a:r>
            <a:r>
              <a:rPr lang="zh-CN" altLang="en-US" dirty="0"/>
              <a:t>指向了奇怪的数据。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Unknown Exception</a:t>
            </a:r>
            <a:r>
              <a:rPr lang="zh-CN" altLang="en-US" dirty="0"/>
              <a:t>：访问的</a:t>
            </a:r>
            <a:r>
              <a:rPr lang="en-US" altLang="zh-CN" dirty="0"/>
              <a:t>LDM</a:t>
            </a:r>
            <a:r>
              <a:rPr lang="zh-CN" altLang="en-US" dirty="0"/>
              <a:t>地址下溢出太多。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1048745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常见错误</a:t>
            </a:r>
          </a:p>
        </p:txBody>
      </p:sp>
      <p:sp>
        <p:nvSpPr>
          <p:cNvPr id="1048747" name="文本框 2"/>
          <p:cNvSpPr txBox="1"/>
          <p:nvPr/>
        </p:nvSpPr>
        <p:spPr>
          <a:xfrm>
            <a:off x="557530" y="1078865"/>
            <a:ext cx="4531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报</a:t>
            </a:r>
            <a:r>
              <a:rPr lang="en-US" altLang="zh-CN" b="1" dirty="0"/>
              <a:t>sig=8</a:t>
            </a:r>
            <a:r>
              <a:rPr lang="zh-CN" altLang="en-US" b="1" dirty="0"/>
              <a:t>错误</a:t>
            </a:r>
          </a:p>
        </p:txBody>
      </p:sp>
      <p:sp>
        <p:nvSpPr>
          <p:cNvPr id="1048748" name="文本框 3"/>
          <p:cNvSpPr txBox="1"/>
          <p:nvPr/>
        </p:nvSpPr>
        <p:spPr>
          <a:xfrm>
            <a:off x="6852284" y="933617"/>
            <a:ext cx="4531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报</a:t>
            </a:r>
            <a:r>
              <a:rPr lang="en-US" altLang="zh-CN" b="1" dirty="0"/>
              <a:t>sig=11</a:t>
            </a:r>
            <a:r>
              <a:rPr lang="zh-CN" altLang="en-US" b="1" dirty="0"/>
              <a:t>错误</a:t>
            </a:r>
          </a:p>
        </p:txBody>
      </p:sp>
      <p:sp>
        <p:nvSpPr>
          <p:cNvPr id="1048749" name="文本框 1"/>
          <p:cNvSpPr txBox="1"/>
          <p:nvPr/>
        </p:nvSpPr>
        <p:spPr>
          <a:xfrm>
            <a:off x="958850" y="1439545"/>
            <a:ext cx="5561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原因：浮点数异常，程序里面一定有非规范数的计算</a:t>
            </a:r>
          </a:p>
        </p:txBody>
      </p:sp>
      <p:sp>
        <p:nvSpPr>
          <p:cNvPr id="1048750" name="文本框 4"/>
          <p:cNvSpPr txBox="1"/>
          <p:nvPr/>
        </p:nvSpPr>
        <p:spPr>
          <a:xfrm>
            <a:off x="7158315" y="1336333"/>
            <a:ext cx="472221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原因：段错误，主要跟指针、内存访问有关</a:t>
            </a:r>
          </a:p>
        </p:txBody>
      </p:sp>
      <p:sp>
        <p:nvSpPr>
          <p:cNvPr id="1048752" name="文本框 7"/>
          <p:cNvSpPr txBox="1"/>
          <p:nvPr/>
        </p:nvSpPr>
        <p:spPr>
          <a:xfrm>
            <a:off x="958850" y="1764665"/>
            <a:ext cx="55619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解决方法：编译的时候加-OPT:IEEE_arith=1，可以屏蔽到这个错误，但并没有实际解决你程序中的</a:t>
            </a:r>
            <a:r>
              <a:rPr lang="en-US" altLang="zh-CN" dirty="0"/>
              <a:t>bug</a:t>
            </a:r>
            <a:r>
              <a:rPr lang="zh-CN" altLang="en-US" dirty="0"/>
              <a:t>。</a:t>
            </a:r>
          </a:p>
        </p:txBody>
      </p:sp>
      <p:graphicFrame>
        <p:nvGraphicFramePr>
          <p:cNvPr id="4194327" name="对象 17"/>
          <p:cNvGraphicFramePr/>
          <p:nvPr>
            <p:extLst>
              <p:ext uri="{D42A27DB-BD31-4B8C-83A1-F6EECF244321}">
                <p14:modId xmlns:p14="http://schemas.microsoft.com/office/powerpoint/2010/main" val="2125662587"/>
              </p:ext>
            </p:extLst>
          </p:nvPr>
        </p:nvGraphicFramePr>
        <p:xfrm>
          <a:off x="4159778" y="5456112"/>
          <a:ext cx="7881620" cy="811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8" r:id="rId4" imgW="11382375" imgH="904875" progId="Visio.Drawing.11">
                  <p:embed/>
                </p:oleObj>
              </mc:Choice>
              <mc:Fallback>
                <p:oleObj r:id="rId4" imgW="11382375" imgH="904875" progId="Visio.Drawing.11">
                  <p:embed/>
                  <p:pic>
                    <p:nvPicPr>
                      <p:cNvPr id="0" name="图片 1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59778" y="5456112"/>
                        <a:ext cx="7881620" cy="811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8760" name="文本框 19"/>
          <p:cNvSpPr txBox="1"/>
          <p:nvPr/>
        </p:nvSpPr>
        <p:spPr>
          <a:xfrm>
            <a:off x="6571402" y="6146187"/>
            <a:ext cx="32023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+mn-ea"/>
                <a:cs typeface="+mn-ea"/>
              </a:rPr>
              <a:t>LDM</a:t>
            </a:r>
            <a:r>
              <a:rPr lang="zh-CN" altLang="en-US" sz="1400" dirty="0">
                <a:latin typeface="+mn-ea"/>
                <a:cs typeface="+mn-ea"/>
              </a:rPr>
              <a:t>空间分布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360218" y="2542424"/>
            <a:ext cx="11520314" cy="0"/>
          </a:xfrm>
          <a:prstGeom prst="line">
            <a:avLst/>
          </a:prstGeom>
          <a:ln w="25400" cap="rnd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3"/>
          <p:cNvSpPr txBox="1"/>
          <p:nvPr/>
        </p:nvSpPr>
        <p:spPr>
          <a:xfrm>
            <a:off x="6852283" y="1776563"/>
            <a:ext cx="4531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更多</a:t>
            </a:r>
            <a:r>
              <a:rPr lang="en-US" altLang="zh-CN" dirty="0"/>
              <a:t>signal</a:t>
            </a:r>
            <a:r>
              <a:rPr lang="zh-CN" altLang="en-US" dirty="0"/>
              <a:t>的意义：</a:t>
            </a:r>
            <a:r>
              <a:rPr lang="en-US" altLang="zh-CN" dirty="0"/>
              <a:t>man 7 signal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697330D-65F4-42C3-92B7-0BFFF1506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099" y="4431275"/>
            <a:ext cx="3856054" cy="1806097"/>
          </a:xfrm>
          <a:prstGeom prst="rect">
            <a:avLst/>
          </a:prstGeom>
        </p:spPr>
      </p:pic>
      <p:sp>
        <p:nvSpPr>
          <p:cNvPr id="19" name="文本框 13"/>
          <p:cNvSpPr txBox="1"/>
          <p:nvPr/>
        </p:nvSpPr>
        <p:spPr>
          <a:xfrm>
            <a:off x="557530" y="1289536"/>
            <a:ext cx="11202163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/>
              <a:t>注意提交命令必要的选项是否齐全</a:t>
            </a:r>
            <a:r>
              <a:rPr lang="zh-CN" altLang="en-US" sz="2400" dirty="0"/>
              <a:t>：例如缺少 </a:t>
            </a:r>
            <a:r>
              <a:rPr lang="en-US" altLang="zh-CN" sz="2400" dirty="0"/>
              <a:t>-b </a:t>
            </a:r>
            <a:r>
              <a:rPr lang="zh-CN" altLang="en-US" sz="2400" dirty="0"/>
              <a:t>选项会导致 </a:t>
            </a:r>
            <a:r>
              <a:rPr lang="en-US" altLang="zh-CN" sz="2400" dirty="0"/>
              <a:t>DMA </a:t>
            </a:r>
            <a:r>
              <a:rPr lang="zh-CN" altLang="en-US" sz="2400" dirty="0"/>
              <a:t>不起效，缺少 </a:t>
            </a:r>
            <a:r>
              <a:rPr lang="en-US" altLang="zh-CN" sz="2400" dirty="0"/>
              <a:t>-</a:t>
            </a:r>
            <a:r>
              <a:rPr lang="en-US" altLang="zh-CN" sz="2400" dirty="0" err="1"/>
              <a:t>share_size</a:t>
            </a:r>
            <a:r>
              <a:rPr lang="en-US" altLang="zh-CN" sz="2400" dirty="0"/>
              <a:t> </a:t>
            </a:r>
            <a:r>
              <a:rPr lang="zh-CN" altLang="en-US" sz="2400" dirty="0"/>
              <a:t>选项会导致可用内存不足等等；</a:t>
            </a:r>
            <a:endParaRPr lang="en-US" altLang="zh-CN" sz="24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/>
              <a:t>注意编译选项</a:t>
            </a:r>
            <a:r>
              <a:rPr lang="zh-CN" altLang="en-US" sz="2400" dirty="0"/>
              <a:t>：例如优化开关，调试阶段请务必使用 </a:t>
            </a:r>
            <a:r>
              <a:rPr lang="en-US" altLang="zh-CN" sz="2400" dirty="0"/>
              <a:t>-O0</a:t>
            </a:r>
            <a:r>
              <a:rPr lang="zh-CN" altLang="en-US" sz="2400" dirty="0"/>
              <a:t>，在 </a:t>
            </a:r>
            <a:r>
              <a:rPr lang="en-US" altLang="zh-CN" sz="2400" dirty="0"/>
              <a:t>release </a:t>
            </a:r>
            <a:r>
              <a:rPr lang="zh-CN" altLang="en-US" sz="2400" dirty="0"/>
              <a:t>阶段使用    </a:t>
            </a:r>
            <a:r>
              <a:rPr lang="en-US" altLang="zh-CN" sz="2400" dirty="0"/>
              <a:t>-O2/-O3 </a:t>
            </a:r>
            <a:r>
              <a:rPr lang="zh-CN" altLang="en-US" sz="2400" dirty="0"/>
              <a:t>如果出现结果异常，常考虑部分代码被编译器移动或删减（如从核等待回答字 </a:t>
            </a:r>
            <a:r>
              <a:rPr lang="en-US" altLang="zh-CN" sz="2400" dirty="0"/>
              <a:t>while(reply != 1) </a:t>
            </a:r>
            <a:r>
              <a:rPr lang="zh-CN" altLang="en-US" sz="2400" dirty="0"/>
              <a:t>很容易被“优化掉”），可通过加函数“壳”的形式避免；</a:t>
            </a:r>
            <a:endParaRPr lang="en-US" altLang="zh-CN" sz="24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/>
              <a:t>部分常用接口</a:t>
            </a:r>
            <a:r>
              <a:rPr lang="zh-CN" altLang="en-US" sz="2400" dirty="0"/>
              <a:t>的性能问题（如 </a:t>
            </a:r>
            <a:r>
              <a:rPr lang="en-US" altLang="zh-CN" sz="2400" dirty="0" err="1"/>
              <a:t>MPI_Bcast</a:t>
            </a:r>
            <a:r>
              <a:rPr lang="zh-CN" altLang="en-US" sz="2400" dirty="0"/>
              <a:t>、</a:t>
            </a:r>
            <a:r>
              <a:rPr lang="en-US" altLang="zh-CN" sz="2400" dirty="0" err="1"/>
              <a:t>MPI_Igatherv</a:t>
            </a:r>
            <a:r>
              <a:rPr lang="zh-CN" altLang="en-US" sz="2400" dirty="0"/>
              <a:t>，建议人工写树形聚合）；</a:t>
            </a:r>
            <a:r>
              <a:rPr lang="en-US" altLang="zh-CN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1048745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>
                <a:solidFill>
                  <a:srgbClr val="0E6EB8"/>
                </a:solidFill>
              </a:rPr>
              <a:t>注意事项</a:t>
            </a:r>
            <a:endParaRPr lang="zh-CN" altLang="en-US" b="1" dirty="0">
              <a:solidFill>
                <a:srgbClr val="0E6EB8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16A26E8-7189-4315-8D55-3BC462BE5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370" y="3825443"/>
            <a:ext cx="4153260" cy="51058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16A0CAA-C379-482C-8E4F-FA5709673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7847" y="4431274"/>
            <a:ext cx="3856054" cy="1806097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B7195357-8296-4925-B8F1-6CEBE42A5DE8}"/>
              </a:ext>
            </a:extLst>
          </p:cNvPr>
          <p:cNvSpPr/>
          <p:nvPr/>
        </p:nvSpPr>
        <p:spPr>
          <a:xfrm>
            <a:off x="5508352" y="4914479"/>
            <a:ext cx="1171545" cy="6522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D2A1533-56A1-4C93-A4F2-4DF436B9CB2B}"/>
              </a:ext>
            </a:extLst>
          </p:cNvPr>
          <p:cNvSpPr/>
          <p:nvPr/>
        </p:nvSpPr>
        <p:spPr>
          <a:xfrm>
            <a:off x="2508762" y="5930168"/>
            <a:ext cx="2097962" cy="3072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397EE00-84A2-43FF-B6A6-DE033F999F3C}"/>
              </a:ext>
            </a:extLst>
          </p:cNvPr>
          <p:cNvSpPr/>
          <p:nvPr/>
        </p:nvSpPr>
        <p:spPr>
          <a:xfrm>
            <a:off x="7606893" y="5930167"/>
            <a:ext cx="2097962" cy="3072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388B3F4-C0A9-4EFA-990A-6C7C1DF8C5D3}"/>
              </a:ext>
            </a:extLst>
          </p:cNvPr>
          <p:cNvSpPr/>
          <p:nvPr/>
        </p:nvSpPr>
        <p:spPr>
          <a:xfrm>
            <a:off x="5291857" y="3825444"/>
            <a:ext cx="590784" cy="1401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01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72AA4BF-571E-4444-81D4-C886A8644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30" y="208345"/>
            <a:ext cx="4572000" cy="5593080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4481ED6-0195-4257-8F32-4569782B9F2C}"/>
              </a:ext>
            </a:extLst>
          </p:cNvPr>
          <p:cNvCxnSpPr>
            <a:cxnSpLocks/>
          </p:cNvCxnSpPr>
          <p:nvPr/>
        </p:nvCxnSpPr>
        <p:spPr>
          <a:xfrm flipH="1">
            <a:off x="3842798" y="706056"/>
            <a:ext cx="787079" cy="277792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5FF5BCEA-30D1-40D1-815D-936DF9219029}"/>
              </a:ext>
            </a:extLst>
          </p:cNvPr>
          <p:cNvSpPr txBox="1"/>
          <p:nvPr/>
        </p:nvSpPr>
        <p:spPr>
          <a:xfrm>
            <a:off x="3220674" y="105657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神威众核并行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C031D50-F348-4BDE-A463-0F928D31107E}"/>
              </a:ext>
            </a:extLst>
          </p:cNvPr>
          <p:cNvSpPr txBox="1"/>
          <p:nvPr/>
        </p:nvSpPr>
        <p:spPr>
          <a:xfrm>
            <a:off x="7581417" y="4878095"/>
            <a:ext cx="4328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PPT </a:t>
            </a:r>
            <a:r>
              <a:rPr lang="zh-CN" altLang="en-US" dirty="0"/>
              <a:t>及示例程序获取途径：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https://github.com/JerryX94/arraySum</a:t>
            </a:r>
          </a:p>
          <a:p>
            <a:pPr marL="342900" indent="-342900">
              <a:buAutoNum type="arabicPeriod"/>
            </a:pPr>
            <a:r>
              <a:rPr lang="en-US" altLang="zh-CN" dirty="0"/>
              <a:t>https://pan.baidu.com/s/1IrjDDxjWNPwCt4JUX-w-gw </a:t>
            </a:r>
            <a:r>
              <a:rPr lang="zh-CN" altLang="en-US" dirty="0"/>
              <a:t>提取码：</a:t>
            </a:r>
            <a:r>
              <a:rPr lang="en-US" altLang="zh-CN" dirty="0" err="1"/>
              <a:t>nmub</a:t>
            </a:r>
            <a:endParaRPr lang="en-US" altLang="zh-CN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456DB8A-3D95-4F37-A1ED-563BBF7E0879}"/>
              </a:ext>
            </a:extLst>
          </p:cNvPr>
          <p:cNvSpPr txBox="1"/>
          <p:nvPr/>
        </p:nvSpPr>
        <p:spPr>
          <a:xfrm>
            <a:off x="7980744" y="2420110"/>
            <a:ext cx="3530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n-ea"/>
              </a:rPr>
              <a:t>祝大家开发愉快</a:t>
            </a:r>
            <a:r>
              <a:rPr lang="en-US" altLang="zh-CN" sz="3200" b="1" dirty="0">
                <a:latin typeface="+mn-ea"/>
              </a:rPr>
              <a:t>~</a:t>
            </a:r>
            <a:endParaRPr lang="zh-CN" altLang="en-US" sz="3200" b="1" dirty="0"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F2E507A-61E3-484F-9464-9F6F344816EA}"/>
              </a:ext>
            </a:extLst>
          </p:cNvPr>
          <p:cNvSpPr txBox="1"/>
          <p:nvPr/>
        </p:nvSpPr>
        <p:spPr>
          <a:xfrm>
            <a:off x="6096000" y="1357255"/>
            <a:ext cx="4492903" cy="1062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i="1" dirty="0"/>
              <a:t>那么，现在大家已经对</a:t>
            </a:r>
            <a:r>
              <a:rPr lang="zh-CN" altLang="en-US" b="1" i="1" u="sng" dirty="0"/>
              <a:t>神威平台性能测试</a:t>
            </a:r>
            <a:r>
              <a:rPr lang="zh-CN" altLang="en-US" i="1" dirty="0"/>
              <a:t>，</a:t>
            </a:r>
            <a:r>
              <a:rPr lang="zh-CN" altLang="en-US" b="1" i="1" u="sng" dirty="0"/>
              <a:t>众核优化</a:t>
            </a:r>
            <a:r>
              <a:rPr lang="zh-CN" altLang="en-US" i="1" dirty="0"/>
              <a:t>和</a:t>
            </a:r>
            <a:r>
              <a:rPr lang="zh-CN" altLang="en-US" b="1" i="1" u="sng" dirty="0"/>
              <a:t>调试</a:t>
            </a:r>
            <a:r>
              <a:rPr lang="zh-CN" altLang="en-US" i="1" dirty="0"/>
              <a:t>的基本方法有了一定了解，来把我们刚刚学到的知识运用到</a:t>
            </a:r>
            <a:r>
              <a:rPr lang="zh-CN" altLang="en-US" b="1" i="1" u="sng" dirty="0"/>
              <a:t>初赛</a:t>
            </a:r>
            <a:r>
              <a:rPr lang="zh-CN" altLang="en-US" i="1" dirty="0"/>
              <a:t>中吧！</a:t>
            </a:r>
          </a:p>
        </p:txBody>
      </p:sp>
    </p:spTree>
    <p:extLst>
      <p:ext uri="{BB962C8B-B14F-4D97-AF65-F5344CB8AC3E}">
        <p14:creationId xmlns:p14="http://schemas.microsoft.com/office/powerpoint/2010/main" val="361831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0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1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示例程序</a:t>
            </a:r>
            <a:r>
              <a:rPr lang="en-US" altLang="zh-CN" b="1" dirty="0">
                <a:solidFill>
                  <a:srgbClr val="0E6EB8"/>
                </a:solidFill>
              </a:rPr>
              <a:t>——</a:t>
            </a:r>
            <a:r>
              <a:rPr lang="zh-CN" altLang="en-US" b="1" dirty="0">
                <a:solidFill>
                  <a:srgbClr val="0E6EB8"/>
                </a:solidFill>
              </a:rPr>
              <a:t>多项式求和 </a:t>
            </a:r>
            <a:endParaRPr lang="zh-CN" altLang="en-US" sz="2400" dirty="0">
              <a:solidFill>
                <a:srgbClr val="0E6EB8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97647E-AE79-470D-A3CE-948354318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36" y="1341371"/>
            <a:ext cx="7826418" cy="424470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091D6CA-6CC9-4426-9026-C2E971D39DA8}"/>
              </a:ext>
            </a:extLst>
          </p:cNvPr>
          <p:cNvSpPr txBox="1"/>
          <p:nvPr/>
        </p:nvSpPr>
        <p:spPr>
          <a:xfrm>
            <a:off x="8484242" y="1284790"/>
            <a:ext cx="288209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SW26010 (1.45GHz)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 Core i7 8550U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(1.80GHz/2.00GHz)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303DC5-5879-44CD-A018-BEBCED100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8051" y="1831356"/>
            <a:ext cx="3365284" cy="1085182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648C9BD-8B47-487E-B8A2-792D6D9CED95}"/>
              </a:ext>
            </a:extLst>
          </p:cNvPr>
          <p:cNvCxnSpPr>
            <a:cxnSpLocks/>
          </p:cNvCxnSpPr>
          <p:nvPr/>
        </p:nvCxnSpPr>
        <p:spPr>
          <a:xfrm>
            <a:off x="8331926" y="1284790"/>
            <a:ext cx="0" cy="4301289"/>
          </a:xfrm>
          <a:prstGeom prst="line">
            <a:avLst/>
          </a:prstGeom>
          <a:ln w="19050"/>
          <a:effectLst>
            <a:outerShdw blurRad="76200" dist="1143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75036743-E1C5-4B5A-B701-7B69D7552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8051" y="4377619"/>
            <a:ext cx="3366000" cy="66937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DA1059C-20C5-4F2C-B54A-4AD06EC854A8}"/>
              </a:ext>
            </a:extLst>
          </p:cNvPr>
          <p:cNvSpPr/>
          <p:nvPr/>
        </p:nvSpPr>
        <p:spPr>
          <a:xfrm>
            <a:off x="1051281" y="1390758"/>
            <a:ext cx="7027847" cy="18617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8ECCBE1-0C3E-4889-8B7B-2FD3EB191865}"/>
              </a:ext>
            </a:extLst>
          </p:cNvPr>
          <p:cNvSpPr txBox="1"/>
          <p:nvPr/>
        </p:nvSpPr>
        <p:spPr>
          <a:xfrm>
            <a:off x="6740300" y="213695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dirty="0">
                <a:solidFill>
                  <a:srgbClr val="FF0000"/>
                </a:solidFill>
              </a:rPr>
              <a:t>多项式求和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AB707DC-F190-44F5-8F2E-992E91595FAD}"/>
              </a:ext>
            </a:extLst>
          </p:cNvPr>
          <p:cNvSpPr/>
          <p:nvPr/>
        </p:nvSpPr>
        <p:spPr>
          <a:xfrm>
            <a:off x="1065090" y="4120896"/>
            <a:ext cx="7027847" cy="7404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600CAE2-F82A-4AC2-80E6-56205C3FCCC7}"/>
              </a:ext>
            </a:extLst>
          </p:cNvPr>
          <p:cNvSpPr txBox="1"/>
          <p:nvPr/>
        </p:nvSpPr>
        <p:spPr>
          <a:xfrm>
            <a:off x="7215774" y="43023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dirty="0">
                <a:solidFill>
                  <a:srgbClr val="FF0000"/>
                </a:solidFill>
              </a:rPr>
              <a:t>主循环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C1D0A26-672F-4936-8A04-833369A9F747}"/>
              </a:ext>
            </a:extLst>
          </p:cNvPr>
          <p:cNvSpPr/>
          <p:nvPr/>
        </p:nvSpPr>
        <p:spPr>
          <a:xfrm>
            <a:off x="9229977" y="2429814"/>
            <a:ext cx="829056" cy="1305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4D4C948-5F17-43DA-83BE-421A39A7A3D7}"/>
              </a:ext>
            </a:extLst>
          </p:cNvPr>
          <p:cNvSpPr/>
          <p:nvPr/>
        </p:nvSpPr>
        <p:spPr>
          <a:xfrm>
            <a:off x="9351637" y="4724765"/>
            <a:ext cx="829056" cy="1305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28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  <p:bldP spid="11" grpId="0"/>
      <p:bldP spid="13" grpId="0" animBg="1"/>
      <p:bldP spid="14" grpId="0"/>
      <p:bldP spid="15" grpId="0" animBg="1"/>
      <p:bldP spid="1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">
            <a:extLst>
              <a:ext uri="{FF2B5EF4-FFF2-40B4-BE49-F238E27FC236}">
                <a16:creationId xmlns:a16="http://schemas.microsoft.com/office/drawing/2014/main" id="{F9C61CB2-CFA3-42EF-AE33-87E6B3727E70}"/>
              </a:ext>
            </a:extLst>
          </p:cNvPr>
          <p:cNvSpPr txBox="1">
            <a:spLocks/>
          </p:cNvSpPr>
          <p:nvPr/>
        </p:nvSpPr>
        <p:spPr>
          <a:xfrm>
            <a:off x="1508950" y="2472527"/>
            <a:ext cx="9144000" cy="138488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性 能 分 析</a:t>
            </a:r>
          </a:p>
        </p:txBody>
      </p:sp>
    </p:spTree>
    <p:extLst>
      <p:ext uri="{BB962C8B-B14F-4D97-AF65-F5344CB8AC3E}">
        <p14:creationId xmlns:p14="http://schemas.microsoft.com/office/powerpoint/2010/main" val="258370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284E401-80BB-42E4-A75C-0FE5AEA08986}"/>
              </a:ext>
            </a:extLst>
          </p:cNvPr>
          <p:cNvSpPr/>
          <p:nvPr/>
        </p:nvSpPr>
        <p:spPr>
          <a:xfrm>
            <a:off x="335666" y="1200925"/>
            <a:ext cx="11516810" cy="4817909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8711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性能分析</a:t>
            </a:r>
            <a:endParaRPr lang="zh-CN" altLang="en-US" sz="2400" dirty="0">
              <a:solidFill>
                <a:srgbClr val="0E6EB8"/>
              </a:solidFill>
            </a:endParaRPr>
          </a:p>
        </p:txBody>
      </p:sp>
      <p:pic>
        <p:nvPicPr>
          <p:cNvPr id="57346" name="Picture 2">
            <a:extLst>
              <a:ext uri="{FF2B5EF4-FFF2-40B4-BE49-F238E27FC236}">
                <a16:creationId xmlns:a16="http://schemas.microsoft.com/office/drawing/2014/main" id="{29B2F2A5-77DD-4F0B-87A2-CE0A6BDC8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162" y="1272273"/>
            <a:ext cx="3360420" cy="307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8712" name="文本框 3"/>
          <p:cNvSpPr txBox="1"/>
          <p:nvPr/>
        </p:nvSpPr>
        <p:spPr>
          <a:xfrm>
            <a:off x="7086364" y="1200925"/>
            <a:ext cx="2141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hlinkClick r:id="rId4"/>
              </a:rPr>
              <a:t>SWLU </a:t>
            </a:r>
            <a:r>
              <a:rPr lang="zh-CN" altLang="en-US" sz="2400" b="1" dirty="0">
                <a:latin typeface="Times New Roman" panose="02020603050405020304" pitchFamily="18" charset="0"/>
                <a:hlinkClick r:id="rId4"/>
              </a:rPr>
              <a:t>工具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1" name="文本框 9">
            <a:extLst>
              <a:ext uri="{FF2B5EF4-FFF2-40B4-BE49-F238E27FC236}">
                <a16:creationId xmlns:a16="http://schemas.microsoft.com/office/drawing/2014/main" id="{428F320C-481C-43BA-B3FF-1F8106DBC990}"/>
              </a:ext>
            </a:extLst>
          </p:cNvPr>
          <p:cNvSpPr txBox="1"/>
          <p:nvPr/>
        </p:nvSpPr>
        <p:spPr>
          <a:xfrm>
            <a:off x="497576" y="1202215"/>
            <a:ext cx="2029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atin typeface="Times New Roman" panose="02020603050405020304" pitchFamily="18" charset="0"/>
              </a:rPr>
              <a:t>gprof</a:t>
            </a: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</a:rPr>
              <a:t>工具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ABAEB5F-01C9-4E57-AB16-EE61B3F6EE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752" y="2563682"/>
            <a:ext cx="6217920" cy="3335655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909F6F0-E3C2-4C03-ACE8-1D91381D47F5}"/>
              </a:ext>
            </a:extLst>
          </p:cNvPr>
          <p:cNvSpPr txBox="1"/>
          <p:nvPr/>
        </p:nvSpPr>
        <p:spPr>
          <a:xfrm>
            <a:off x="2790799" y="619813"/>
            <a:ext cx="1973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5"/>
                </a:solidFill>
              </a:rPr>
              <a:t>——</a:t>
            </a:r>
            <a:r>
              <a:rPr lang="zh-CN" altLang="en-US" sz="2400" b="1" dirty="0">
                <a:solidFill>
                  <a:schemeClr val="accent5"/>
                </a:solidFill>
              </a:rPr>
              <a:t>中断采样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36BD1670-02BA-40DA-9A79-EEEEFF06C89A}"/>
              </a:ext>
            </a:extLst>
          </p:cNvPr>
          <p:cNvCxnSpPr>
            <a:cxnSpLocks/>
          </p:cNvCxnSpPr>
          <p:nvPr/>
        </p:nvCxnSpPr>
        <p:spPr>
          <a:xfrm>
            <a:off x="7051640" y="1200925"/>
            <a:ext cx="0" cy="481790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3">
            <a:extLst>
              <a:ext uri="{FF2B5EF4-FFF2-40B4-BE49-F238E27FC236}">
                <a16:creationId xmlns:a16="http://schemas.microsoft.com/office/drawing/2014/main" id="{D81DF5C8-5999-4BF0-925B-4489F052262B}"/>
              </a:ext>
            </a:extLst>
          </p:cNvPr>
          <p:cNvSpPr txBox="1"/>
          <p:nvPr/>
        </p:nvSpPr>
        <p:spPr>
          <a:xfrm>
            <a:off x="7086364" y="4489915"/>
            <a:ext cx="2141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</a:rPr>
              <a:t>signal </a:t>
            </a:r>
            <a:r>
              <a:rPr lang="zh-CN" altLang="en-US" sz="2400" b="1" dirty="0">
                <a:latin typeface="Times New Roman" panose="02020603050405020304" pitchFamily="18" charset="0"/>
              </a:rPr>
              <a:t>函数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1E451D7-D2DF-446B-89D0-5DB8067CFC45}"/>
              </a:ext>
            </a:extLst>
          </p:cNvPr>
          <p:cNvCxnSpPr/>
          <p:nvPr/>
        </p:nvCxnSpPr>
        <p:spPr>
          <a:xfrm>
            <a:off x="7051640" y="4489915"/>
            <a:ext cx="48008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01ED5789-DBEA-424F-AE27-1DF1FD367C61}"/>
              </a:ext>
            </a:extLst>
          </p:cNvPr>
          <p:cNvSpPr txBox="1"/>
          <p:nvPr/>
        </p:nvSpPr>
        <p:spPr>
          <a:xfrm>
            <a:off x="7216150" y="5009455"/>
            <a:ext cx="4471815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signal(SIGALRM,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setitimer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(ITIMER_REAL, &amp;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itv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NULL);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swlu_backtrace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fptr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depth); ...</a:t>
            </a:r>
            <a:endParaRPr lang="zh-CN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9C0D531-B60A-4049-BF9C-F245E9076B92}"/>
              </a:ext>
            </a:extLst>
          </p:cNvPr>
          <p:cNvSpPr txBox="1"/>
          <p:nvPr/>
        </p:nvSpPr>
        <p:spPr>
          <a:xfrm>
            <a:off x="611209" y="1708890"/>
            <a:ext cx="6217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/>
              <a:t>gprof</a:t>
            </a:r>
            <a:r>
              <a:rPr lang="en-US" altLang="zh-CN" sz="1600" b="1" dirty="0"/>
              <a:t> </a:t>
            </a:r>
            <a:r>
              <a:rPr lang="zh-CN" altLang="en-US" sz="1600" b="1" dirty="0"/>
              <a:t>工具的使用方法：</a:t>
            </a:r>
            <a:r>
              <a:rPr lang="zh-CN" altLang="en-US" sz="1600" dirty="0"/>
              <a:t>在</a:t>
            </a:r>
            <a:r>
              <a:rPr lang="en-US" altLang="zh-CN" sz="1600" dirty="0" err="1"/>
              <a:t>bsub</a:t>
            </a:r>
            <a:r>
              <a:rPr lang="zh-CN" altLang="en-US" sz="1600" dirty="0"/>
              <a:t>脚本里加上</a:t>
            </a:r>
            <a:r>
              <a:rPr lang="en-US" altLang="zh-CN" sz="1600" dirty="0"/>
              <a:t>-sw3runarg “-p -f”</a:t>
            </a:r>
            <a:r>
              <a:rPr lang="zh-CN" altLang="en-US" sz="1600" dirty="0"/>
              <a:t>（主从核）</a:t>
            </a:r>
            <a:r>
              <a:rPr lang="en-US" altLang="zh-CN" sz="1600" dirty="0"/>
              <a:t>, -sw3runarg “-P master”</a:t>
            </a:r>
            <a:r>
              <a:rPr lang="zh-CN" altLang="en-US" sz="1600" dirty="0"/>
              <a:t>（主核） </a:t>
            </a:r>
            <a:r>
              <a:rPr lang="en-US" altLang="zh-CN" sz="1600" dirty="0"/>
              <a:t>-sw3runarg “-P slave”</a:t>
            </a:r>
            <a:r>
              <a:rPr lang="zh-CN" altLang="en-US" sz="1600" dirty="0"/>
              <a:t>（从核</a:t>
            </a:r>
            <a:r>
              <a:rPr lang="en-US" altLang="zh-CN" sz="1600" dirty="0"/>
              <a:t>)</a:t>
            </a:r>
          </a:p>
          <a:p>
            <a:r>
              <a:rPr lang="en-US" altLang="zh-CN" sz="1600" b="1" dirty="0" err="1"/>
              <a:t>gmon.out</a:t>
            </a:r>
            <a:r>
              <a:rPr lang="zh-CN" altLang="en-US" sz="1600" b="1" dirty="0"/>
              <a:t>文件查看：</a:t>
            </a:r>
            <a:r>
              <a:rPr lang="en-US" altLang="zh-CN" sz="1600" dirty="0" err="1"/>
              <a:t>gprof</a:t>
            </a:r>
            <a:r>
              <a:rPr lang="en-US" altLang="zh-CN" sz="1600" dirty="0"/>
              <a:t> </a:t>
            </a:r>
            <a:r>
              <a:rPr lang="zh-CN" altLang="en-US" sz="1600" dirty="0"/>
              <a:t>可执行文件 </a:t>
            </a:r>
            <a:r>
              <a:rPr lang="en-US" altLang="zh-CN" sz="1600" dirty="0" err="1"/>
              <a:t>gmon.out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8079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48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12" grpId="0"/>
      <p:bldP spid="11" grpId="0"/>
      <p:bldP spid="14" grpId="0"/>
      <p:bldP spid="10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2616EE60-CCCE-4F98-9056-AC7E24477B7B}"/>
              </a:ext>
            </a:extLst>
          </p:cNvPr>
          <p:cNvSpPr/>
          <p:nvPr/>
        </p:nvSpPr>
        <p:spPr>
          <a:xfrm>
            <a:off x="335666" y="1200925"/>
            <a:ext cx="11516810" cy="4817909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11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性能分析</a:t>
            </a:r>
          </a:p>
        </p:txBody>
      </p:sp>
      <p:sp>
        <p:nvSpPr>
          <p:cNvPr id="1048715" name="文本框 6"/>
          <p:cNvSpPr txBox="1"/>
          <p:nvPr/>
        </p:nvSpPr>
        <p:spPr>
          <a:xfrm>
            <a:off x="347789" y="1281712"/>
            <a:ext cx="27273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atin typeface="Times New Roman" panose="02020603050405020304" pitchFamily="18" charset="0"/>
              </a:rPr>
              <a:t>rpcc</a:t>
            </a: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</a:rPr>
              <a:t>计时函数</a:t>
            </a: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048716" name="文本框 7"/>
          <p:cNvSpPr txBox="1"/>
          <p:nvPr/>
        </p:nvSpPr>
        <p:spPr>
          <a:xfrm>
            <a:off x="345809" y="1817073"/>
            <a:ext cx="639845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dirty="0"/>
              <a:t>主核：</a:t>
            </a:r>
            <a:r>
              <a:rPr lang="en-US" altLang="zh-CN" dirty="0"/>
              <a:t>#define </a:t>
            </a:r>
            <a:r>
              <a:rPr lang="en-US" altLang="zh-CN" dirty="0" err="1"/>
              <a:t>rpcc</a:t>
            </a:r>
            <a:r>
              <a:rPr lang="en-US" altLang="zh-CN" dirty="0"/>
              <a:t>(time) </a:t>
            </a:r>
            <a:r>
              <a:rPr lang="en-US" altLang="zh-CN" dirty="0" err="1"/>
              <a:t>asm</a:t>
            </a:r>
            <a:r>
              <a:rPr lang="en-US" altLang="zh-CN" dirty="0"/>
              <a:t> volatile("</a:t>
            </a:r>
            <a:r>
              <a:rPr lang="en-US" altLang="zh-CN" dirty="0" err="1"/>
              <a:t>rtc</a:t>
            </a:r>
            <a:r>
              <a:rPr lang="en-US" altLang="zh-CN" dirty="0"/>
              <a:t> %0" :  "=r"(time))</a:t>
            </a:r>
          </a:p>
        </p:txBody>
      </p:sp>
      <p:sp>
        <p:nvSpPr>
          <p:cNvPr id="1048717" name="文本框 8"/>
          <p:cNvSpPr txBox="1"/>
          <p:nvPr/>
        </p:nvSpPr>
        <p:spPr>
          <a:xfrm>
            <a:off x="348984" y="2154759"/>
            <a:ext cx="639845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dirty="0"/>
              <a:t>从核：</a:t>
            </a:r>
            <a:r>
              <a:rPr lang="en-US" altLang="zh-CN" dirty="0"/>
              <a:t>#define </a:t>
            </a:r>
            <a:r>
              <a:rPr lang="en-US" altLang="zh-CN" dirty="0" err="1"/>
              <a:t>rpcc</a:t>
            </a:r>
            <a:r>
              <a:rPr lang="en-US" altLang="zh-CN" dirty="0"/>
              <a:t>(time) </a:t>
            </a:r>
            <a:r>
              <a:rPr lang="en-US" altLang="zh-CN" dirty="0" err="1"/>
              <a:t>asm</a:t>
            </a:r>
            <a:r>
              <a:rPr lang="en-US" altLang="zh-CN" dirty="0"/>
              <a:t> volatile("</a:t>
            </a:r>
            <a:r>
              <a:rPr lang="en-US" altLang="zh-CN" dirty="0" err="1"/>
              <a:t>rcsr</a:t>
            </a:r>
            <a:r>
              <a:rPr lang="en-US" altLang="zh-CN" dirty="0"/>
              <a:t> %0,4" :  "=r" (time))</a:t>
            </a:r>
          </a:p>
        </p:txBody>
      </p:sp>
      <p:sp>
        <p:nvSpPr>
          <p:cNvPr id="1048718" name="文本框 9"/>
          <p:cNvSpPr txBox="1"/>
          <p:nvPr/>
        </p:nvSpPr>
        <p:spPr>
          <a:xfrm>
            <a:off x="347788" y="2729551"/>
            <a:ext cx="5748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atin typeface="Times New Roman" panose="02020603050405020304" pitchFamily="18" charset="0"/>
              </a:rPr>
              <a:t>gptl</a:t>
            </a: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</a:rPr>
              <a:t>开源计时工具（基于 </a:t>
            </a:r>
            <a:r>
              <a:rPr lang="en-US" altLang="zh-CN" sz="2400" b="1" dirty="0" err="1">
                <a:latin typeface="Times New Roman" panose="02020603050405020304" pitchFamily="18" charset="0"/>
              </a:rPr>
              <a:t>gettimeofday</a:t>
            </a:r>
            <a:r>
              <a:rPr lang="zh-CN" altLang="en-US" sz="2400" b="1" dirty="0">
                <a:latin typeface="Times New Roman" panose="02020603050405020304" pitchFamily="18" charset="0"/>
              </a:rPr>
              <a:t>）</a:t>
            </a: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pic>
        <p:nvPicPr>
          <p:cNvPr id="2097207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79" y="3267785"/>
            <a:ext cx="4568064" cy="2038350"/>
          </a:xfrm>
          <a:prstGeom prst="rect">
            <a:avLst/>
          </a:prstGeom>
        </p:spPr>
      </p:pic>
      <p:pic>
        <p:nvPicPr>
          <p:cNvPr id="2097208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838" y="5383994"/>
            <a:ext cx="4564040" cy="253216"/>
          </a:xfrm>
          <a:prstGeom prst="rect">
            <a:avLst/>
          </a:prstGeom>
        </p:spPr>
      </p:pic>
      <p:sp>
        <p:nvSpPr>
          <p:cNvPr id="14" name="内容占位符 4">
            <a:extLst>
              <a:ext uri="{FF2B5EF4-FFF2-40B4-BE49-F238E27FC236}">
                <a16:creationId xmlns:a16="http://schemas.microsoft.com/office/drawing/2014/main" id="{71F6E279-15AA-428E-9D3B-45A3803CF61A}"/>
              </a:ext>
            </a:extLst>
          </p:cNvPr>
          <p:cNvSpPr txBox="1"/>
          <p:nvPr/>
        </p:nvSpPr>
        <p:spPr>
          <a:xfrm>
            <a:off x="7159680" y="1281712"/>
            <a:ext cx="4128602" cy="45262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LWPF2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/>
              <a:t>从核细粒度插桩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spcBef>
                <a:spcPts val="1200"/>
              </a:spcBef>
              <a:buNone/>
            </a:pPr>
            <a:r>
              <a:rPr lang="zh-CN" altLang="en-US" sz="1800" dirty="0"/>
              <a:t>支持从核插桩采样：</a:t>
            </a:r>
            <a:endParaRPr lang="en-US" altLang="zh-CN" sz="1800" dirty="0"/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/>
              <a:t>代码段运行周期</a:t>
            </a:r>
            <a:endParaRPr lang="en-US" altLang="zh-CN" sz="1800" dirty="0"/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/>
              <a:t>性能计数器数据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705270A-C664-4516-ACDA-B58AD6F798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9924" y="3267785"/>
            <a:ext cx="5040702" cy="22098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13906DF-CE27-4376-9489-E2B058C3F321}"/>
              </a:ext>
            </a:extLst>
          </p:cNvPr>
          <p:cNvSpPr txBox="1"/>
          <p:nvPr/>
        </p:nvSpPr>
        <p:spPr>
          <a:xfrm>
            <a:off x="2790799" y="619813"/>
            <a:ext cx="1980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5"/>
                </a:solidFill>
              </a:rPr>
              <a:t>——</a:t>
            </a:r>
            <a:r>
              <a:rPr lang="zh-CN" altLang="en-US" sz="2400" b="1" dirty="0">
                <a:solidFill>
                  <a:schemeClr val="accent5"/>
                </a:solidFill>
              </a:rPr>
              <a:t>插桩采样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D34A3AF-EDC5-44CA-911C-41F8D4B4CC11}"/>
              </a:ext>
            </a:extLst>
          </p:cNvPr>
          <p:cNvCxnSpPr/>
          <p:nvPr/>
        </p:nvCxnSpPr>
        <p:spPr>
          <a:xfrm>
            <a:off x="6744266" y="1220790"/>
            <a:ext cx="0" cy="479804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C5FFBD3-854D-49CF-A1DB-7AEB292535CF}"/>
              </a:ext>
            </a:extLst>
          </p:cNvPr>
          <p:cNvCxnSpPr/>
          <p:nvPr/>
        </p:nvCxnSpPr>
        <p:spPr>
          <a:xfrm>
            <a:off x="345809" y="2706401"/>
            <a:ext cx="639845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8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8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48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97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9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15" grpId="0"/>
      <p:bldP spid="1048716" grpId="0"/>
      <p:bldP spid="1048717" grpId="0"/>
      <p:bldP spid="1048718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98B4F436-D658-4C95-901C-EC477425739C}"/>
              </a:ext>
            </a:extLst>
          </p:cNvPr>
          <p:cNvSpPr/>
          <p:nvPr/>
        </p:nvSpPr>
        <p:spPr>
          <a:xfrm>
            <a:off x="335666" y="1200925"/>
            <a:ext cx="11516810" cy="4817909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27" name="文本框 20"/>
          <p:cNvSpPr txBox="1"/>
          <p:nvPr/>
        </p:nvSpPr>
        <p:spPr>
          <a:xfrm>
            <a:off x="349149" y="1831586"/>
            <a:ext cx="492943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Wingdings" panose="05000000000000000000" charset="0"/>
              <a:buChar char=""/>
            </a:pPr>
            <a:r>
              <a:rPr lang="en-US" altLang="zh-CN" b="1" dirty="0" err="1">
                <a:latin typeface="+mj-ea"/>
                <a:ea typeface="+mj-ea"/>
              </a:rPr>
              <a:t>Jperf</a:t>
            </a:r>
            <a:r>
              <a:rPr lang="en-US" altLang="zh-CN" b="1" dirty="0">
                <a:latin typeface="+mj-ea"/>
                <a:ea typeface="+mj-ea"/>
              </a:rPr>
              <a:t> </a:t>
            </a:r>
            <a:r>
              <a:rPr lang="zh-CN" altLang="en-US" b="1" dirty="0">
                <a:latin typeface="+mj-ea"/>
                <a:ea typeface="+mj-ea"/>
              </a:rPr>
              <a:t>性能采样工具的使用方法：</a:t>
            </a:r>
            <a:endParaRPr lang="en-US" altLang="zh-CN" b="1" dirty="0">
              <a:latin typeface="+mj-ea"/>
              <a:ea typeface="+mj-ea"/>
            </a:endParaRPr>
          </a:p>
          <a:p>
            <a:r>
              <a:rPr lang="en-US" altLang="zh-CN" dirty="0"/>
              <a:t>	</a:t>
            </a:r>
            <a:r>
              <a:rPr lang="en-US" altLang="zh-CN" dirty="0" err="1">
                <a:latin typeface="+mn-ea"/>
              </a:rPr>
              <a:t>bsub</a:t>
            </a:r>
            <a:r>
              <a:rPr lang="en-US" altLang="zh-CN" dirty="0">
                <a:latin typeface="+mn-ea"/>
              </a:rPr>
              <a:t> </a:t>
            </a:r>
            <a:r>
              <a:rPr lang="zh-CN" altLang="en-US" dirty="0">
                <a:latin typeface="+mn-ea"/>
              </a:rPr>
              <a:t>提交命令里加 </a:t>
            </a:r>
            <a:r>
              <a:rPr lang="en-US" altLang="zh-CN" dirty="0">
                <a:latin typeface="+mn-ea"/>
              </a:rPr>
              <a:t>-perf</a:t>
            </a:r>
            <a:r>
              <a:rPr lang="zh-CN" altLang="en-US" dirty="0">
                <a:latin typeface="+mn-ea"/>
              </a:rPr>
              <a:t>（默认）</a:t>
            </a:r>
            <a:endParaRPr lang="en-US" altLang="zh-CN" dirty="0">
              <a:latin typeface="+mn-ea"/>
            </a:endParaRPr>
          </a:p>
          <a:p>
            <a:pPr marL="285750" indent="-285750">
              <a:spcBef>
                <a:spcPts val="1200"/>
              </a:spcBef>
              <a:buFont typeface="Wingdings" panose="05000000000000000000" charset="0"/>
              <a:buChar char=""/>
            </a:pPr>
            <a:r>
              <a:rPr lang="zh-CN" altLang="en-US" b="1" dirty="0">
                <a:latin typeface="+mj-ea"/>
                <a:ea typeface="+mj-ea"/>
              </a:rPr>
              <a:t>查看采样的数据：</a:t>
            </a:r>
            <a:endParaRPr lang="en-US" altLang="zh-CN" b="1" dirty="0">
              <a:latin typeface="+mj-ea"/>
              <a:ea typeface="+mj-ea"/>
            </a:endParaRPr>
          </a:p>
          <a:p>
            <a:r>
              <a:rPr lang="en-US" altLang="zh-CN" dirty="0"/>
              <a:t>	</a:t>
            </a:r>
            <a:r>
              <a:rPr lang="en-US" altLang="zh-CN" dirty="0" err="1">
                <a:latin typeface="+mn-ea"/>
              </a:rPr>
              <a:t>Jperf</a:t>
            </a:r>
            <a:r>
              <a:rPr lang="en-US" altLang="zh-CN" dirty="0">
                <a:latin typeface="+mn-ea"/>
              </a:rPr>
              <a:t> </a:t>
            </a:r>
            <a:r>
              <a:rPr lang="en-US" altLang="zh-CN" dirty="0" err="1">
                <a:latin typeface="+mn-ea"/>
              </a:rPr>
              <a:t>jobid</a:t>
            </a:r>
            <a:endParaRPr lang="en-US" altLang="zh-CN" dirty="0">
              <a:latin typeface="+mn-ea"/>
            </a:endParaRPr>
          </a:p>
          <a:p>
            <a:pPr marL="285750" indent="-285750">
              <a:spcBef>
                <a:spcPts val="1200"/>
              </a:spcBef>
              <a:buFont typeface="Wingdings" panose="05000000000000000000" charset="0"/>
              <a:buChar char=""/>
            </a:pPr>
            <a:r>
              <a:rPr lang="zh-CN" altLang="en-US" b="1" dirty="0">
                <a:latin typeface="+mj-ea"/>
                <a:ea typeface="+mj-ea"/>
              </a:rPr>
              <a:t>修改性能采样的参数：</a:t>
            </a:r>
          </a:p>
        </p:txBody>
      </p:sp>
      <p:sp>
        <p:nvSpPr>
          <p:cNvPr id="1048722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性能分析</a:t>
            </a:r>
          </a:p>
        </p:txBody>
      </p:sp>
      <p:sp>
        <p:nvSpPr>
          <p:cNvPr id="1048723" name="竖卷形 1"/>
          <p:cNvSpPr/>
          <p:nvPr/>
        </p:nvSpPr>
        <p:spPr>
          <a:xfrm>
            <a:off x="6223487" y="2644314"/>
            <a:ext cx="4645385" cy="3502903"/>
          </a:xfrm>
          <a:prstGeom prst="vertic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>
              <a:spcAft>
                <a:spcPts val="600"/>
              </a:spcAft>
            </a:pPr>
            <a:r>
              <a:rPr lang="zh-CN" altLang="en-US" sz="1600" dirty="0">
                <a:latin typeface="+mn-ea"/>
              </a:rPr>
              <a:t>常用的定量分析参数：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ea"/>
              </a:rPr>
              <a:t>数据 </a:t>
            </a:r>
            <a:r>
              <a:rPr lang="en-US" altLang="zh-CN" sz="1600" dirty="0">
                <a:latin typeface="+mn-ea"/>
              </a:rPr>
              <a:t>cache </a:t>
            </a:r>
            <a:r>
              <a:rPr lang="zh-CN" altLang="en-US" sz="1600" dirty="0">
                <a:latin typeface="+mn-ea"/>
              </a:rPr>
              <a:t>脱靶率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ea"/>
              </a:rPr>
              <a:t>CPU </a:t>
            </a:r>
            <a:r>
              <a:rPr lang="zh-CN" altLang="en-US" sz="1600" dirty="0">
                <a:latin typeface="+mn-ea"/>
              </a:rPr>
              <a:t>空闲率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ea"/>
              </a:rPr>
              <a:t>CPI: 平均每条指令所需要的周期数，粗粒度的表征代码执行的效率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ea"/>
              </a:rPr>
              <a:t>GLD/GST </a:t>
            </a:r>
            <a:r>
              <a:rPr lang="zh-CN" altLang="en-US" sz="1600" dirty="0">
                <a:latin typeface="+mn-ea"/>
              </a:rPr>
              <a:t>请求数目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ea"/>
              </a:rPr>
              <a:t>数据相关导致的流水线停滞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ea"/>
              </a:rPr>
              <a:t>阻塞数: 由于 DMA 和 </a:t>
            </a:r>
            <a:r>
              <a:rPr lang="en-US" altLang="zh-CN" sz="1600" dirty="0">
                <a:latin typeface="+mn-ea"/>
              </a:rPr>
              <a:t>GLD/GST </a:t>
            </a:r>
            <a:r>
              <a:rPr lang="zh-CN" altLang="en-US" sz="1600" dirty="0">
                <a:latin typeface="+mn-ea"/>
              </a:rPr>
              <a:t>使用队列实现，从核并行发出太多 DMA 或者 </a:t>
            </a:r>
            <a:r>
              <a:rPr lang="en-US" altLang="zh-CN" sz="1600" dirty="0">
                <a:latin typeface="+mn-ea"/>
              </a:rPr>
              <a:t>GLD/GST </a:t>
            </a:r>
            <a:r>
              <a:rPr lang="zh-CN" altLang="en-US" sz="1600" dirty="0">
                <a:latin typeface="+mn-ea"/>
              </a:rPr>
              <a:t>会导致此问题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ea"/>
              </a:rPr>
              <a:t>FLOPS: 浮点操作计数</a:t>
            </a:r>
          </a:p>
        </p:txBody>
      </p:sp>
      <p:sp>
        <p:nvSpPr>
          <p:cNvPr id="1048724" name="矩形 16"/>
          <p:cNvSpPr/>
          <p:nvPr/>
        </p:nvSpPr>
        <p:spPr>
          <a:xfrm>
            <a:off x="5040630" y="1092834"/>
            <a:ext cx="6682105" cy="54254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zh-CN" altLang="en-US"/>
          </a:p>
          <a:p>
            <a:pPr algn="l"/>
            <a:endParaRPr lang="en-US" altLang="zh-CN"/>
          </a:p>
        </p:txBody>
      </p:sp>
      <p:sp>
        <p:nvSpPr>
          <p:cNvPr id="1048725" name="文本框 17"/>
          <p:cNvSpPr txBox="1"/>
          <p:nvPr/>
        </p:nvSpPr>
        <p:spPr>
          <a:xfrm>
            <a:off x="349147" y="1289755"/>
            <a:ext cx="4253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latin typeface="+mj-ea"/>
                <a:ea typeface="+mj-ea"/>
                <a:sym typeface="+mn-ea"/>
              </a:rPr>
              <a:t>Jperf</a:t>
            </a:r>
            <a:r>
              <a:rPr lang="en-US" altLang="zh-CN" sz="2400" b="1" dirty="0">
                <a:latin typeface="+mj-ea"/>
                <a:ea typeface="+mj-ea"/>
                <a:sym typeface="+mn-ea"/>
              </a:rPr>
              <a:t> </a:t>
            </a:r>
            <a:r>
              <a:rPr lang="zh-CN" altLang="en-US" sz="2400" b="1" dirty="0">
                <a:latin typeface="+mj-ea"/>
                <a:ea typeface="+mj-ea"/>
                <a:sym typeface="+mn-ea"/>
              </a:rPr>
              <a:t>性能采样工具</a:t>
            </a:r>
            <a:endParaRPr lang="zh-CN" altLang="en-US" sz="2400" b="1" dirty="0">
              <a:latin typeface="+mj-ea"/>
              <a:ea typeface="+mj-ea"/>
            </a:endParaRPr>
          </a:p>
        </p:txBody>
      </p:sp>
      <p:sp>
        <p:nvSpPr>
          <p:cNvPr id="1048729" name="文本框 22"/>
          <p:cNvSpPr txBox="1"/>
          <p:nvPr/>
        </p:nvSpPr>
        <p:spPr>
          <a:xfrm>
            <a:off x="1236459" y="3535665"/>
            <a:ext cx="54768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拷贝 </a:t>
            </a:r>
            <a:r>
              <a:rPr lang="zh-CN" altLang="en-US" dirty="0">
                <a:latin typeface="+mn-ea"/>
                <a:sym typeface="+mn-ea"/>
              </a:rPr>
              <a:t>/home/export/online1/swperfstat/pmu.conf 文件到本地文件夹下，并按需求修改配置文件。</a:t>
            </a:r>
            <a:r>
              <a:rPr lang="en-US" altLang="zh-CN" dirty="0" err="1">
                <a:latin typeface="+mn-ea"/>
                <a:sym typeface="+mn-ea"/>
              </a:rPr>
              <a:t>bsub</a:t>
            </a:r>
            <a:r>
              <a:rPr lang="en-US" altLang="zh-CN" dirty="0">
                <a:latin typeface="+mn-ea"/>
                <a:sym typeface="+mn-ea"/>
              </a:rPr>
              <a:t> </a:t>
            </a:r>
            <a:r>
              <a:rPr lang="zh-CN" altLang="en-US" dirty="0">
                <a:latin typeface="+mn-ea"/>
                <a:sym typeface="+mn-ea"/>
              </a:rPr>
              <a:t>加上 </a:t>
            </a:r>
            <a:r>
              <a:rPr lang="en-US" altLang="zh-CN" dirty="0">
                <a:latin typeface="+mn-ea"/>
                <a:sym typeface="+mn-ea"/>
              </a:rPr>
              <a:t>-</a:t>
            </a:r>
            <a:r>
              <a:rPr lang="en-US" altLang="zh-CN" dirty="0" err="1">
                <a:latin typeface="+mn-ea"/>
                <a:sym typeface="+mn-ea"/>
              </a:rPr>
              <a:t>perff</a:t>
            </a:r>
            <a:r>
              <a:rPr lang="en-US" altLang="zh-CN" dirty="0">
                <a:latin typeface="+mn-ea"/>
                <a:sym typeface="+mn-ea"/>
              </a:rPr>
              <a:t> </a:t>
            </a:r>
            <a:r>
              <a:rPr lang="en-US" altLang="zh-CN" dirty="0" err="1">
                <a:latin typeface="+mn-ea"/>
                <a:sym typeface="+mn-ea"/>
              </a:rPr>
              <a:t>perf_file</a:t>
            </a:r>
            <a:r>
              <a:rPr lang="en-US" altLang="zh-CN" dirty="0">
                <a:latin typeface="+mn-ea"/>
                <a:sym typeface="+mn-ea"/>
              </a:rPr>
              <a:t> </a:t>
            </a:r>
            <a:r>
              <a:rPr lang="zh-CN" altLang="en-US" dirty="0">
                <a:latin typeface="+mn-ea"/>
                <a:sym typeface="+mn-ea"/>
              </a:rPr>
              <a:t>选项，其中 </a:t>
            </a:r>
            <a:r>
              <a:rPr lang="en-US" altLang="zh-CN" dirty="0" err="1">
                <a:latin typeface="+mn-ea"/>
                <a:sym typeface="+mn-ea"/>
              </a:rPr>
              <a:t>perf_file</a:t>
            </a:r>
            <a:r>
              <a:rPr lang="en-US" altLang="zh-CN" dirty="0">
                <a:latin typeface="+mn-ea"/>
                <a:sym typeface="+mn-ea"/>
              </a:rPr>
              <a:t> </a:t>
            </a:r>
            <a:r>
              <a:rPr lang="zh-CN" altLang="en-US" dirty="0">
                <a:latin typeface="+mn-ea"/>
                <a:sym typeface="+mn-ea"/>
              </a:rPr>
              <a:t>是性能计数配置文件，注意 </a:t>
            </a:r>
            <a:r>
              <a:rPr lang="en-US" altLang="zh-CN" dirty="0" err="1">
                <a:latin typeface="+mn-ea"/>
                <a:sym typeface="+mn-ea"/>
              </a:rPr>
              <a:t>perf_file</a:t>
            </a:r>
            <a:r>
              <a:rPr lang="en-US" altLang="zh-CN" dirty="0">
                <a:latin typeface="+mn-ea"/>
                <a:sym typeface="+mn-ea"/>
              </a:rPr>
              <a:t> </a:t>
            </a:r>
            <a:r>
              <a:rPr lang="zh-CN" altLang="en-US" dirty="0">
                <a:latin typeface="+mn-ea"/>
                <a:sym typeface="+mn-ea"/>
              </a:rPr>
              <a:t>需要全路径。</a:t>
            </a:r>
          </a:p>
        </p:txBody>
      </p:sp>
      <p:sp>
        <p:nvSpPr>
          <p:cNvPr id="1048730" name="流程图: 文档 23"/>
          <p:cNvSpPr/>
          <p:nvPr/>
        </p:nvSpPr>
        <p:spPr>
          <a:xfrm>
            <a:off x="8672190" y="454888"/>
            <a:ext cx="3124353" cy="2936531"/>
          </a:xfrm>
          <a:prstGeom prst="flowChartDocumen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zh-CN" altLang="en-US" sz="1400" dirty="0">
              <a:latin typeface="+mn-ea"/>
            </a:endParaRPr>
          </a:p>
          <a:p>
            <a:pPr algn="l"/>
            <a:endParaRPr lang="zh-CN" altLang="en-US" sz="1400" dirty="0">
              <a:latin typeface="+mn-ea"/>
            </a:endParaRPr>
          </a:p>
          <a:p>
            <a:pPr algn="l"/>
            <a:endParaRPr lang="zh-CN" altLang="en-US" sz="1400" dirty="0">
              <a:latin typeface="+mn-ea"/>
            </a:endParaRPr>
          </a:p>
          <a:p>
            <a:pPr algn="l"/>
            <a:r>
              <a:rPr lang="zh-CN" alt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初始化接口</a:t>
            </a:r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algn="l"/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main(){</a:t>
            </a:r>
          </a:p>
          <a:p>
            <a:pPr algn="l"/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...</a:t>
            </a:r>
            <a:endParaRPr lang="zh-CN" alt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penv_slave2_gld_init();</a:t>
            </a:r>
          </a:p>
          <a:p>
            <a:pPr algn="l"/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...</a:t>
            </a:r>
          </a:p>
          <a:p>
            <a:pPr algn="l"/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/>
            <a:r>
              <a:rPr lang="zh-CN" altLang="en-US" sz="1200" b="1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统计接口：</a:t>
            </a:r>
            <a:endParaRPr lang="zh-CN" alt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void slave(){</a:t>
            </a:r>
          </a:p>
          <a:p>
            <a:pPr algn="l"/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...</a:t>
            </a:r>
          </a:p>
          <a:p>
            <a:pPr algn="l"/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  penv_slave2_gld_count(&amp;ic1)</a:t>
            </a:r>
            <a:endParaRPr lang="en-US" altLang="zh-C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  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// </a:t>
            </a:r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计算部分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;</a:t>
            </a:r>
            <a:endParaRPr lang="en-US" altLang="zh-C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  penv_slave2_gld_count(&amp;ic2);</a:t>
            </a:r>
          </a:p>
          <a:p>
            <a:pPr algn="l"/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  // </a:t>
            </a:r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从核 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GLD </a:t>
            </a:r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请求次数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 </a:t>
            </a:r>
          </a:p>
          <a:p>
            <a:pPr algn="l"/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  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ic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=ic2-ic1;</a:t>
            </a:r>
            <a:endParaRPr lang="zh-CN" alt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}</a:t>
            </a:r>
            <a:endParaRPr lang="en-US" altLang="zh-C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altLang="zh-CN" sz="12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E2F73D1-1483-4762-928C-626F5B9632C5}"/>
              </a:ext>
            </a:extLst>
          </p:cNvPr>
          <p:cNvSpPr txBox="1"/>
          <p:nvPr/>
        </p:nvSpPr>
        <p:spPr>
          <a:xfrm>
            <a:off x="2790798" y="619813"/>
            <a:ext cx="3305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5"/>
                </a:solidFill>
              </a:rPr>
              <a:t>——</a:t>
            </a:r>
            <a:r>
              <a:rPr lang="zh-CN" altLang="en-US" sz="2400" b="1" dirty="0">
                <a:solidFill>
                  <a:schemeClr val="accent5"/>
                </a:solidFill>
              </a:rPr>
              <a:t>整体定量统计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8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8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48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48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23" grpId="0" animBg="1"/>
      <p:bldP spid="10487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1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示例程序</a:t>
            </a:r>
            <a:r>
              <a:rPr lang="en-US" altLang="zh-CN" b="1" dirty="0">
                <a:solidFill>
                  <a:srgbClr val="0E6EB8"/>
                </a:solidFill>
              </a:rPr>
              <a:t>——</a:t>
            </a:r>
            <a:r>
              <a:rPr lang="zh-CN" altLang="en-US" b="1" dirty="0">
                <a:solidFill>
                  <a:srgbClr val="0E6EB8"/>
                </a:solidFill>
              </a:rPr>
              <a:t>多项式求和（性能分析） </a:t>
            </a:r>
            <a:endParaRPr lang="zh-CN" altLang="en-US" sz="2400" dirty="0">
              <a:solidFill>
                <a:srgbClr val="0E6EB8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F5C202-82FA-4951-B7F7-79BBFA968EB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233478" y="1169357"/>
            <a:ext cx="6026342" cy="505173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B0C58DC-467D-4F9D-A08D-9F1D49451193}"/>
              </a:ext>
            </a:extLst>
          </p:cNvPr>
          <p:cNvSpPr txBox="1"/>
          <p:nvPr/>
        </p:nvSpPr>
        <p:spPr>
          <a:xfrm>
            <a:off x="932180" y="1432403"/>
            <a:ext cx="288209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SW26010 (1.45GHz)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 Core i7 8550U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(1.80GHz/2.00GHz)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EC1A298-8F4B-4427-B67D-A2BFAB67F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989" y="1978969"/>
            <a:ext cx="3365284" cy="108518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B51C8E2-94A4-4DAF-AEDC-161B69167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989" y="4525232"/>
            <a:ext cx="3366000" cy="669375"/>
          </a:xfrm>
          <a:prstGeom prst="rect">
            <a:avLst/>
          </a:prstGeom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3845B6F-B99E-46CF-977A-098EE347A55C}"/>
              </a:ext>
            </a:extLst>
          </p:cNvPr>
          <p:cNvCxnSpPr>
            <a:cxnSpLocks/>
          </p:cNvCxnSpPr>
          <p:nvPr/>
        </p:nvCxnSpPr>
        <p:spPr>
          <a:xfrm>
            <a:off x="4651177" y="1293579"/>
            <a:ext cx="0" cy="4722157"/>
          </a:xfrm>
          <a:prstGeom prst="line">
            <a:avLst/>
          </a:prstGeom>
          <a:ln w="19050"/>
          <a:effectLst>
            <a:outerShdw blurRad="76200" dist="1143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5647CB33-4934-44E2-AD78-DB594C983E59}"/>
              </a:ext>
            </a:extLst>
          </p:cNvPr>
          <p:cNvSpPr/>
          <p:nvPr/>
        </p:nvSpPr>
        <p:spPr>
          <a:xfrm>
            <a:off x="5638800" y="2245194"/>
            <a:ext cx="5494020" cy="5889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E8DB83C-AF3B-4024-B00A-BB62C505BFEF}"/>
              </a:ext>
            </a:extLst>
          </p:cNvPr>
          <p:cNvSpPr/>
          <p:nvPr/>
        </p:nvSpPr>
        <p:spPr>
          <a:xfrm>
            <a:off x="5638800" y="3555834"/>
            <a:ext cx="5494020" cy="4975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332E34D-7F14-48AA-9950-8B9151C24C23}"/>
              </a:ext>
            </a:extLst>
          </p:cNvPr>
          <p:cNvSpPr/>
          <p:nvPr/>
        </p:nvSpPr>
        <p:spPr>
          <a:xfrm>
            <a:off x="5638800" y="4114324"/>
            <a:ext cx="5494020" cy="304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432B9EA-8C2F-4EE5-9E31-A0B505F28A31}"/>
              </a:ext>
            </a:extLst>
          </p:cNvPr>
          <p:cNvSpPr/>
          <p:nvPr/>
        </p:nvSpPr>
        <p:spPr>
          <a:xfrm>
            <a:off x="5638800" y="4720116"/>
            <a:ext cx="5494020" cy="304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F70180D-2A14-452D-A100-D3454226074F}"/>
              </a:ext>
            </a:extLst>
          </p:cNvPr>
          <p:cNvSpPr/>
          <p:nvPr/>
        </p:nvSpPr>
        <p:spPr>
          <a:xfrm>
            <a:off x="5638800" y="4449604"/>
            <a:ext cx="5494020" cy="240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4F9B91A-9039-4926-99A5-B3C8A697D0EF}"/>
              </a:ext>
            </a:extLst>
          </p:cNvPr>
          <p:cNvSpPr txBox="1"/>
          <p:nvPr/>
        </p:nvSpPr>
        <p:spPr>
          <a:xfrm>
            <a:off x="9700260" y="3619933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初始化赋值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15708DF-7A25-4C3D-B879-297388CBDB6E}"/>
              </a:ext>
            </a:extLst>
          </p:cNvPr>
          <p:cNvSpPr txBox="1"/>
          <p:nvPr/>
        </p:nvSpPr>
        <p:spPr>
          <a:xfrm>
            <a:off x="9700260" y="408303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计时开始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634FE44-77A1-4ACB-875D-598758B63158}"/>
              </a:ext>
            </a:extLst>
          </p:cNvPr>
          <p:cNvSpPr txBox="1"/>
          <p:nvPr/>
        </p:nvSpPr>
        <p:spPr>
          <a:xfrm>
            <a:off x="9700260" y="4687850"/>
            <a:ext cx="110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计时停止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0C631C5-5672-4F1A-A01F-3BF1871ADA39}"/>
              </a:ext>
            </a:extLst>
          </p:cNvPr>
          <p:cNvSpPr txBox="1"/>
          <p:nvPr/>
        </p:nvSpPr>
        <p:spPr>
          <a:xfrm>
            <a:off x="9700260" y="43849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核心计算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53B241A-E939-44E3-B556-0AEFD6613CDB}"/>
              </a:ext>
            </a:extLst>
          </p:cNvPr>
          <p:cNvSpPr txBox="1"/>
          <p:nvPr/>
        </p:nvSpPr>
        <p:spPr>
          <a:xfrm>
            <a:off x="9700260" y="2352478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定义 </a:t>
            </a:r>
            <a:r>
              <a:rPr lang="en-US" altLang="zh-CN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rpcc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63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 animBg="1"/>
      <p:bldP spid="18" grpId="0" animBg="1"/>
      <p:bldP spid="19" grpId="0" animBg="1"/>
      <p:bldP spid="20" grpId="0" animBg="1"/>
      <p:bldP spid="16" grpId="0"/>
      <p:bldP spid="23" grpId="0"/>
      <p:bldP spid="24" grpId="0"/>
      <p:bldP spid="25" grpId="0"/>
      <p:bldP spid="26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16517</TotalTime>
  <Words>6396</Words>
  <Application>Microsoft Office PowerPoint</Application>
  <PresentationFormat>宽屏</PresentationFormat>
  <Paragraphs>562</Paragraphs>
  <Slides>40</Slides>
  <Notes>40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5" baseType="lpstr">
      <vt:lpstr>Arial Unicode MS</vt:lpstr>
      <vt:lpstr>黑体</vt:lpstr>
      <vt:lpstr>华文细黑</vt:lpstr>
      <vt:lpstr>宋体</vt:lpstr>
      <vt:lpstr>微软雅黑</vt:lpstr>
      <vt:lpstr>Arial</vt:lpstr>
      <vt:lpstr>Calibri</vt:lpstr>
      <vt:lpstr>Calibri Light</vt:lpstr>
      <vt:lpstr>Cambria Math</vt:lpstr>
      <vt:lpstr>Consolas</vt:lpstr>
      <vt:lpstr>Courier New</vt:lpstr>
      <vt:lpstr>Times New Roman</vt:lpstr>
      <vt:lpstr>Wingdings</vt:lpstr>
      <vt:lpstr>Office 主题</vt:lpstr>
      <vt:lpstr>Visio.Drawing.11</vt:lpstr>
      <vt:lpstr>CPC2020 赛前培训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神威 • 太湖之光</dc:title>
  <dc:creator>陈铭</dc:creator>
  <cp:lastModifiedBy>谢 家昱</cp:lastModifiedBy>
  <cp:revision>544</cp:revision>
  <dcterms:created xsi:type="dcterms:W3CDTF">2018-05-26T04:09:00Z</dcterms:created>
  <dcterms:modified xsi:type="dcterms:W3CDTF">2020-06-12T11:13:30Z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2052-10.1.0.7698</vt:lpwstr>
  </property>
</Properties>
</file>